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2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9212580" cy="14571091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5" Type="http://schemas.openxmlformats.org/officeDocument/2006/relationships/viewProps" Target="viewProps.xml"/><Relationship Id="rId4" Type="http://schemas.openxmlformats.org/officeDocument/2006/relationships/tableStyles" Target="tableStyles.xml"/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7" Type="http://schemas.openxmlformats.org/officeDocument/2006/relationships/image" Target="../media/image6.png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304" y="25413"/>
            <a:ext cx="9180004" cy="2029014"/>
          </a:xfrm>
          <a:prstGeom prst="rect">
            <a:avLst/>
          </a:prstGeom>
        </p:spPr>
      </p:pic>
      <p:grpSp>
        <p:nvGrpSpPr>
          <p:cNvPr id="2" name="group 2"/>
          <p:cNvGrpSpPr/>
          <p:nvPr/>
        </p:nvGrpSpPr>
        <p:grpSpPr>
          <a:xfrm rot="21600000">
            <a:off x="6055328" y="2987206"/>
            <a:ext cx="3131865" cy="4039939"/>
            <a:chOff x="0" y="0"/>
            <a:chExt cx="3131865" cy="4039939"/>
          </a:xfrm>
        </p:grpSpPr>
        <p:sp>
          <p:nvSpPr>
            <p:cNvPr id="4" name="path"/>
            <p:cNvSpPr/>
            <p:nvPr/>
          </p:nvSpPr>
          <p:spPr>
            <a:xfrm>
              <a:off x="0" y="336043"/>
              <a:ext cx="3131865" cy="3703895"/>
            </a:xfrm>
            <a:custGeom>
              <a:avLst/>
              <a:gdLst/>
              <a:ahLst/>
              <a:cxnLst/>
              <a:rect l="0" t="0" r="0" b="0"/>
              <a:pathLst>
                <a:path w="4932" h="5832">
                  <a:moveTo>
                    <a:pt x="10" y="5823"/>
                  </a:moveTo>
                  <a:lnTo>
                    <a:pt x="4921" y="9"/>
                  </a:lnTo>
                </a:path>
              </a:pathLst>
            </a:custGeom>
            <a:noFill/>
            <a:ln w="17995" cap="flat">
              <a:solidFill>
                <a:srgbClr val="0C78DD">
                  <a:alpha val="100000"/>
                </a:srgbClr>
              </a:solidFill>
              <a:prstDash val="solid"/>
              <a:miter lim="229260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6" name="path"/>
            <p:cNvSpPr/>
            <p:nvPr/>
          </p:nvSpPr>
          <p:spPr>
            <a:xfrm>
              <a:off x="2328615" y="0"/>
              <a:ext cx="801831" cy="930399"/>
            </a:xfrm>
            <a:custGeom>
              <a:avLst/>
              <a:gdLst/>
              <a:ahLst/>
              <a:cxnLst/>
              <a:rect l="0" t="0" r="0" b="0"/>
              <a:pathLst>
                <a:path w="1262" h="1465">
                  <a:moveTo>
                    <a:pt x="1254" y="7"/>
                  </a:moveTo>
                  <a:lnTo>
                    <a:pt x="8" y="1457"/>
                  </a:lnTo>
                </a:path>
              </a:pathLst>
            </a:custGeom>
            <a:noFill/>
            <a:ln w="14401" cap="flat">
              <a:solidFill>
                <a:srgbClr val="0C78DD">
                  <a:alpha val="100000"/>
                </a:srgbClr>
              </a:solidFill>
              <a:prstDash val="solid"/>
              <a:miter lim="229260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  <p:pic>
        <p:nvPicPr>
          <p:cNvPr id="8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1600000">
            <a:off x="308" y="2054430"/>
            <a:ext cx="3381108" cy="3174219"/>
          </a:xfrm>
          <a:prstGeom prst="rect">
            <a:avLst/>
          </a:prstGeom>
        </p:spPr>
      </p:pic>
      <p:sp>
        <p:nvSpPr>
          <p:cNvPr id="10" name="textbox 10"/>
          <p:cNvSpPr/>
          <p:nvPr/>
        </p:nvSpPr>
        <p:spPr>
          <a:xfrm>
            <a:off x="490575" y="12186933"/>
            <a:ext cx="8156575" cy="1279525"/>
          </a:xfrm>
          <a:prstGeom prst="rect">
            <a:avLst/>
          </a:prstGeom>
          <a:solidFill>
            <a:srgbClr val="CCE2F9"/>
          </a:solidFill>
        </p:spPr>
        <p:txBody>
          <a:bodyPr vert="horz" wrap="square" lIns="0" tIns="0" rIns="0" bIns="0"/>
          <a:lstStyle/>
          <a:p>
            <a:pPr algn="l" rtl="0" eaLnBrk="0">
              <a:lnSpc>
                <a:spcPct val="117000"/>
              </a:lnSpc>
              <a:tabLst/>
            </a:pPr>
            <a:endParaRPr lang="Arial" altLang="Arial" sz="500" dirty="0"/>
          </a:p>
          <a:p>
            <a:pPr marL="2936875" algn="l" rtl="0" eaLnBrk="0">
              <a:lnSpc>
                <a:spcPts val="1589"/>
              </a:lnSpc>
              <a:spcBef>
                <a:spcPts val="3"/>
              </a:spcBef>
              <a:tabLst/>
            </a:pPr>
            <a:r>
              <a:rPr sz="1300" kern="0" spc="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Working</a:t>
            </a:r>
            <a:r>
              <a:rPr sz="1300" kern="0" spc="3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 </a:t>
            </a:r>
            <a:r>
              <a:rPr sz="1300" kern="0" spc="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Temperature</a:t>
            </a:r>
            <a:r>
              <a:rPr sz="1300" kern="0" spc="3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: 0</a:t>
            </a:r>
            <a:r>
              <a:rPr sz="1300" kern="0" spc="3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℃</a:t>
            </a:r>
            <a:r>
              <a:rPr sz="1300" kern="0" spc="3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~40</a:t>
            </a:r>
            <a:r>
              <a:rPr sz="1300" kern="0" spc="3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℃</a:t>
            </a:r>
            <a:endParaRPr lang="Microsoft YaHei" altLang="Microsoft YaHei" sz="1300" dirty="0"/>
          </a:p>
          <a:p>
            <a:pPr marL="2941954" algn="l" rtl="0" eaLnBrk="0">
              <a:lnSpc>
                <a:spcPct val="93000"/>
              </a:lnSpc>
              <a:spcBef>
                <a:spcPts val="778"/>
              </a:spcBef>
              <a:tabLst/>
            </a:pPr>
            <a:r>
              <a:rPr sz="1300" kern="0" spc="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Storage</a:t>
            </a:r>
            <a:r>
              <a:rPr sz="1300" kern="0" spc="2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 </a:t>
            </a:r>
            <a:r>
              <a:rPr sz="1300" kern="0" spc="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Temperature</a:t>
            </a:r>
            <a:r>
              <a:rPr sz="1300" kern="0" spc="2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: -40</a:t>
            </a:r>
            <a:r>
              <a:rPr sz="1300" kern="0" spc="2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℃</a:t>
            </a:r>
            <a:r>
              <a:rPr sz="1300" kern="0" spc="2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~70</a:t>
            </a:r>
            <a:r>
              <a:rPr sz="1300" kern="0" spc="2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℃</a:t>
            </a:r>
            <a:endParaRPr lang="Microsoft YaHei" altLang="Microsoft YaHei" sz="1300" dirty="0"/>
          </a:p>
          <a:p>
            <a:pPr marL="478790" algn="l" rtl="0" eaLnBrk="0">
              <a:lnSpc>
                <a:spcPct val="74000"/>
              </a:lnSpc>
              <a:spcBef>
                <a:spcPts val="11"/>
              </a:spcBef>
              <a:tabLst/>
            </a:pPr>
            <a:r>
              <a:rPr sz="1300" kern="0" spc="1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Working</a:t>
            </a:r>
            <a:r>
              <a:rPr sz="1300" kern="0" spc="11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 </a:t>
            </a:r>
            <a:r>
              <a:rPr sz="1300" kern="0" spc="1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Environmen</a:t>
            </a:r>
            <a:r>
              <a:rPr sz="1300" kern="0" spc="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t</a:t>
            </a:r>
            <a:endParaRPr lang="Arial" altLang="Arial" sz="1300" dirty="0"/>
          </a:p>
          <a:p>
            <a:pPr marL="2936875" algn="l" rtl="0" eaLnBrk="0">
              <a:lnSpc>
                <a:spcPct val="82000"/>
              </a:lnSpc>
              <a:spcBef>
                <a:spcPts val="14"/>
              </a:spcBef>
              <a:tabLst/>
            </a:pPr>
            <a:r>
              <a:rPr sz="1300" kern="0" spc="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Working</a:t>
            </a:r>
            <a:r>
              <a:rPr sz="1300" kern="0" spc="18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 </a:t>
            </a:r>
            <a:r>
              <a:rPr sz="1300" kern="0" spc="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Humidity</a:t>
            </a:r>
            <a:r>
              <a:rPr sz="1300" kern="0" spc="3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:</a:t>
            </a:r>
            <a:r>
              <a:rPr sz="1300" kern="0" spc="16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 </a:t>
            </a:r>
            <a:r>
              <a:rPr sz="1300" kern="0" spc="3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10%~90%</a:t>
            </a:r>
            <a:r>
              <a:rPr sz="1300" kern="0" spc="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RH</a:t>
            </a:r>
            <a:r>
              <a:rPr sz="1300" kern="0" spc="11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 </a:t>
            </a:r>
            <a:r>
              <a:rPr sz="1300" kern="0" spc="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Non</a:t>
            </a:r>
            <a:r>
              <a:rPr sz="1300" kern="0" spc="3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-</a:t>
            </a:r>
            <a:r>
              <a:rPr sz="1300" kern="0" spc="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condensing</a:t>
            </a:r>
            <a:endParaRPr lang="Arial" altLang="Arial" sz="1300" dirty="0"/>
          </a:p>
          <a:p>
            <a:pPr algn="l" rtl="0" eaLnBrk="0">
              <a:lnSpc>
                <a:spcPct val="101000"/>
              </a:lnSpc>
              <a:tabLst/>
            </a:pPr>
            <a:endParaRPr lang="Arial" altLang="Arial" sz="900" dirty="0"/>
          </a:p>
          <a:p>
            <a:pPr marL="2941954" algn="l" rtl="0" eaLnBrk="0">
              <a:lnSpc>
                <a:spcPct val="83000"/>
              </a:lnSpc>
              <a:spcBef>
                <a:spcPts val="7"/>
              </a:spcBef>
              <a:tabLst/>
            </a:pPr>
            <a:r>
              <a:rPr sz="1300" kern="0" spc="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Storage</a:t>
            </a:r>
            <a:r>
              <a:rPr sz="1300" kern="0" spc="11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 </a:t>
            </a:r>
            <a:r>
              <a:rPr sz="1300" kern="0" spc="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Humidity</a:t>
            </a:r>
            <a:r>
              <a:rPr sz="1300" kern="0" spc="5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: 5%~90%</a:t>
            </a:r>
            <a:r>
              <a:rPr sz="1300" kern="0" spc="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RH</a:t>
            </a:r>
            <a:r>
              <a:rPr sz="1300" kern="0" spc="11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 </a:t>
            </a:r>
            <a:r>
              <a:rPr sz="1300" kern="0" spc="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Non</a:t>
            </a:r>
            <a:r>
              <a:rPr sz="1300" kern="0" spc="5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-</a:t>
            </a:r>
            <a:r>
              <a:rPr sz="1300" kern="0" spc="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condensing</a:t>
            </a:r>
            <a:endParaRPr lang="Arial" altLang="Arial" sz="1300" dirty="0"/>
          </a:p>
        </p:txBody>
      </p:sp>
      <p:grpSp>
        <p:nvGrpSpPr>
          <p:cNvPr id="4" name="group 4"/>
          <p:cNvGrpSpPr/>
          <p:nvPr/>
        </p:nvGrpSpPr>
        <p:grpSpPr>
          <a:xfrm rot="21600000">
            <a:off x="762273" y="3937576"/>
            <a:ext cx="1842033" cy="1846147"/>
            <a:chOff x="0" y="0"/>
            <a:chExt cx="1842033" cy="1846147"/>
          </a:xfrm>
        </p:grpSpPr>
        <p:sp>
          <p:nvSpPr>
            <p:cNvPr id="12" name="path"/>
            <p:cNvSpPr/>
            <p:nvPr/>
          </p:nvSpPr>
          <p:spPr>
            <a:xfrm>
              <a:off x="0" y="0"/>
              <a:ext cx="1842033" cy="1846147"/>
            </a:xfrm>
            <a:custGeom>
              <a:avLst/>
              <a:gdLst/>
              <a:ahLst/>
              <a:cxnLst/>
              <a:rect l="0" t="0" r="0" b="0"/>
              <a:pathLst>
                <a:path w="2900" h="2907">
                  <a:moveTo>
                    <a:pt x="2900" y="1450"/>
                  </a:moveTo>
                  <a:lnTo>
                    <a:pt x="1450" y="0"/>
                  </a:lnTo>
                  <a:lnTo>
                    <a:pt x="0" y="1450"/>
                  </a:lnTo>
                  <a:lnTo>
                    <a:pt x="1456" y="2907"/>
                  </a:lnTo>
                  <a:lnTo>
                    <a:pt x="2900" y="1450"/>
                  </a:lnTo>
                  <a:close/>
                </a:path>
              </a:pathLst>
            </a:custGeom>
            <a:solidFill>
              <a:srgbClr val="53A0E6">
                <a:alpha val="100000"/>
              </a:srgbClr>
            </a:solidFill>
            <a:ln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14" name="textbox 14"/>
            <p:cNvSpPr/>
            <p:nvPr/>
          </p:nvSpPr>
          <p:spPr>
            <a:xfrm>
              <a:off x="-12700" y="-12700"/>
              <a:ext cx="1867535" cy="1880870"/>
            </a:xfrm>
            <a:prstGeom prst="rect">
              <a:avLst/>
            </a:prstGeom>
          </p:spPr>
          <p:txBody>
            <a:bodyPr vert="horz" wrap="square" lIns="0" tIns="0" rIns="0" bIns="0"/>
            <a:lstStyle/>
            <a:p>
              <a:pPr algn="l" rtl="0" eaLnBrk="0">
                <a:lnSpc>
                  <a:spcPct val="111000"/>
                </a:lnSpc>
                <a:tabLst/>
              </a:pPr>
              <a:endParaRPr lang="Arial" altLang="Arial" sz="1000" dirty="0"/>
            </a:p>
            <a:p>
              <a:pPr algn="l" rtl="0" eaLnBrk="0">
                <a:lnSpc>
                  <a:spcPct val="111000"/>
                </a:lnSpc>
                <a:tabLst/>
              </a:pPr>
              <a:endParaRPr lang="Arial" altLang="Arial" sz="1000" dirty="0"/>
            </a:p>
            <a:p>
              <a:pPr algn="l" rtl="0" eaLnBrk="0">
                <a:lnSpc>
                  <a:spcPct val="111000"/>
                </a:lnSpc>
                <a:tabLst/>
              </a:pPr>
              <a:endParaRPr lang="Arial" altLang="Arial" sz="1000" dirty="0"/>
            </a:p>
            <a:p>
              <a:pPr algn="l" rtl="0" eaLnBrk="0">
                <a:lnSpc>
                  <a:spcPct val="112000"/>
                </a:lnSpc>
                <a:tabLst/>
              </a:pPr>
              <a:endParaRPr lang="Arial" altLang="Arial" sz="1000" dirty="0"/>
            </a:p>
            <a:p>
              <a:pPr algn="l" rtl="0" eaLnBrk="0">
                <a:lnSpc>
                  <a:spcPct val="112000"/>
                </a:lnSpc>
                <a:tabLst/>
              </a:pPr>
              <a:endParaRPr lang="Arial" altLang="Arial" sz="1000" dirty="0"/>
            </a:p>
            <a:p>
              <a:pPr algn="l" rtl="0" eaLnBrk="0">
                <a:lnSpc>
                  <a:spcPct val="8600"/>
                </a:lnSpc>
                <a:tabLst/>
              </a:pPr>
              <a:endParaRPr lang="Arial" altLang="Arial" sz="100" dirty="0"/>
            </a:p>
            <a:p>
              <a:pPr marL="299084" algn="l" rtl="0" eaLnBrk="0">
                <a:lnSpc>
                  <a:spcPct val="83000"/>
                </a:lnSpc>
                <a:tabLst/>
              </a:pPr>
              <a:r>
                <a:rPr sz="2000" kern="0" spc="-10" dirty="0">
                  <a:solidFill>
                    <a:srgbClr val="FFF000">
                      <a:alpha val="100000"/>
                    </a:srgbClr>
                  </a:solidFill>
                  <a:latin typeface="Trebuchet MS"/>
                  <a:ea typeface="Trebuchet MS"/>
                  <a:cs typeface="Trebuchet MS"/>
                </a:rPr>
                <a:t>EU/US</a:t>
              </a:r>
              <a:r>
                <a:rPr sz="2000" kern="0" spc="90" dirty="0">
                  <a:solidFill>
                    <a:srgbClr val="FFF000">
                      <a:alpha val="100000"/>
                    </a:srgbClr>
                  </a:solidFill>
                  <a:latin typeface="Trebuchet MS"/>
                  <a:ea typeface="Trebuchet MS"/>
                  <a:cs typeface="Trebuchet MS"/>
                </a:rPr>
                <a:t> </a:t>
              </a:r>
              <a:r>
                <a:rPr sz="2000" kern="0" spc="-10" dirty="0">
                  <a:solidFill>
                    <a:srgbClr val="FFF000">
                      <a:alpha val="100000"/>
                    </a:srgbClr>
                  </a:solidFill>
                  <a:latin typeface="Trebuchet MS"/>
                  <a:ea typeface="Trebuchet MS"/>
                  <a:cs typeface="Trebuchet MS"/>
                </a:rPr>
                <a:t>Plug</a:t>
              </a:r>
              <a:endParaRPr lang="Trebuchet MS" altLang="Trebuchet MS" sz="2000" dirty="0"/>
            </a:p>
          </p:txBody>
        </p:sp>
      </p:grpSp>
      <p:grpSp>
        <p:nvGrpSpPr>
          <p:cNvPr id="6" name="group 6"/>
          <p:cNvGrpSpPr/>
          <p:nvPr/>
        </p:nvGrpSpPr>
        <p:grpSpPr>
          <a:xfrm rot="21600000">
            <a:off x="2374055" y="3403062"/>
            <a:ext cx="3512127" cy="2825495"/>
            <a:chOff x="0" y="0"/>
            <a:chExt cx="3512127" cy="2825495"/>
          </a:xfrm>
        </p:grpSpPr>
        <p:sp>
          <p:nvSpPr>
            <p:cNvPr id="16" name="path"/>
            <p:cNvSpPr/>
            <p:nvPr/>
          </p:nvSpPr>
          <p:spPr>
            <a:xfrm>
              <a:off x="0" y="0"/>
              <a:ext cx="2080501" cy="2105177"/>
            </a:xfrm>
            <a:custGeom>
              <a:avLst/>
              <a:gdLst/>
              <a:ahLst/>
              <a:cxnLst/>
              <a:rect l="0" t="0" r="0" b="0"/>
              <a:pathLst>
                <a:path w="3276" h="3315">
                  <a:moveTo>
                    <a:pt x="1644" y="3315"/>
                  </a:moveTo>
                  <a:lnTo>
                    <a:pt x="0" y="1677"/>
                  </a:lnTo>
                  <a:lnTo>
                    <a:pt x="1670" y="0"/>
                  </a:lnTo>
                  <a:lnTo>
                    <a:pt x="3276" y="1690"/>
                  </a:lnTo>
                  <a:lnTo>
                    <a:pt x="1644" y="3315"/>
                  </a:lnTo>
                  <a:close/>
                </a:path>
              </a:pathLst>
            </a:custGeom>
            <a:solidFill>
              <a:srgbClr val="CCE2F9">
                <a:alpha val="100000"/>
              </a:srgbClr>
            </a:solidFill>
            <a:ln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18" name="path"/>
            <p:cNvSpPr/>
            <p:nvPr/>
          </p:nvSpPr>
          <p:spPr>
            <a:xfrm>
              <a:off x="1224489" y="529628"/>
              <a:ext cx="2287637" cy="2295867"/>
            </a:xfrm>
            <a:custGeom>
              <a:avLst/>
              <a:gdLst/>
              <a:ahLst/>
              <a:cxnLst/>
              <a:rect l="0" t="0" r="0" b="0"/>
              <a:pathLst>
                <a:path w="3602" h="3615">
                  <a:moveTo>
                    <a:pt x="3588" y="1833"/>
                  </a:moveTo>
                  <a:lnTo>
                    <a:pt x="1840" y="14"/>
                  </a:lnTo>
                  <a:lnTo>
                    <a:pt x="14" y="1794"/>
                  </a:lnTo>
                  <a:lnTo>
                    <a:pt x="1820" y="3601"/>
                  </a:lnTo>
                  <a:lnTo>
                    <a:pt x="3588" y="1833"/>
                  </a:lnTo>
                  <a:close/>
                </a:path>
              </a:pathLst>
            </a:custGeom>
            <a:noFill/>
            <a:ln w="17995" cap="flat">
              <a:solidFill>
                <a:srgbClr val="0C78DD">
                  <a:alpha val="100000"/>
                </a:srgbClr>
              </a:solidFill>
              <a:prstDash val="solid"/>
              <a:miter lim="229260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  <p:sp>
        <p:nvSpPr>
          <p:cNvPr id="20" name="rect"/>
          <p:cNvSpPr/>
          <p:nvPr/>
        </p:nvSpPr>
        <p:spPr>
          <a:xfrm>
            <a:off x="492163" y="8756562"/>
            <a:ext cx="8156385" cy="904837"/>
          </a:xfrm>
          <a:prstGeom prst="rect">
            <a:avLst/>
          </a:prstGeom>
          <a:solidFill>
            <a:srgbClr val="CCE2F9">
              <a:alpha val="100000"/>
            </a:srgbClr>
          </a:solidFill>
          <a:ln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pic>
        <p:nvPicPr>
          <p:cNvPr id="22" name="picture 2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1600000">
            <a:off x="0" y="13807898"/>
            <a:ext cx="9199879" cy="763193"/>
          </a:xfrm>
          <a:prstGeom prst="rect">
            <a:avLst/>
          </a:prstGeom>
        </p:spPr>
      </p:pic>
      <p:pic>
        <p:nvPicPr>
          <p:cNvPr id="24" name="picture 2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21600000">
            <a:off x="3011319" y="1495246"/>
            <a:ext cx="2615907" cy="2561577"/>
          </a:xfrm>
          <a:prstGeom prst="rect">
            <a:avLst/>
          </a:prstGeom>
        </p:spPr>
      </p:pic>
      <p:pic>
        <p:nvPicPr>
          <p:cNvPr id="26" name="picture 2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21600000">
            <a:off x="6696330" y="2260686"/>
            <a:ext cx="1470559" cy="4238590"/>
          </a:xfrm>
          <a:prstGeom prst="rect">
            <a:avLst/>
          </a:prstGeom>
        </p:spPr>
      </p:pic>
      <p:sp>
        <p:nvSpPr>
          <p:cNvPr id="28" name="rect"/>
          <p:cNvSpPr/>
          <p:nvPr/>
        </p:nvSpPr>
        <p:spPr>
          <a:xfrm>
            <a:off x="492163" y="10582149"/>
            <a:ext cx="8156385" cy="604367"/>
          </a:xfrm>
          <a:prstGeom prst="rect">
            <a:avLst/>
          </a:prstGeom>
          <a:solidFill>
            <a:srgbClr val="CCE2F9">
              <a:alpha val="100000"/>
            </a:srgbClr>
          </a:solidFill>
          <a:ln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30" name="rect"/>
          <p:cNvSpPr/>
          <p:nvPr/>
        </p:nvSpPr>
        <p:spPr>
          <a:xfrm>
            <a:off x="492163" y="8118056"/>
            <a:ext cx="8156385" cy="316319"/>
          </a:xfrm>
          <a:prstGeom prst="rect">
            <a:avLst/>
          </a:prstGeom>
          <a:solidFill>
            <a:srgbClr val="CCE2F9">
              <a:alpha val="100000"/>
            </a:srgbClr>
          </a:solidFill>
          <a:ln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32" name="rect"/>
          <p:cNvSpPr/>
          <p:nvPr/>
        </p:nvSpPr>
        <p:spPr>
          <a:xfrm>
            <a:off x="492163" y="7485622"/>
            <a:ext cx="8156385" cy="316318"/>
          </a:xfrm>
          <a:prstGeom prst="rect">
            <a:avLst/>
          </a:prstGeom>
          <a:solidFill>
            <a:srgbClr val="CCE2F9">
              <a:alpha val="100000"/>
            </a:srgbClr>
          </a:solidFill>
          <a:ln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34" name="rect"/>
          <p:cNvSpPr/>
          <p:nvPr/>
        </p:nvSpPr>
        <p:spPr>
          <a:xfrm>
            <a:off x="492163" y="9959568"/>
            <a:ext cx="8156385" cy="316306"/>
          </a:xfrm>
          <a:prstGeom prst="rect">
            <a:avLst/>
          </a:prstGeom>
          <a:solidFill>
            <a:srgbClr val="CCE2F9">
              <a:alpha val="100000"/>
            </a:srgbClr>
          </a:solidFill>
          <a:ln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36" name="rect"/>
          <p:cNvSpPr/>
          <p:nvPr/>
        </p:nvSpPr>
        <p:spPr>
          <a:xfrm>
            <a:off x="492163" y="11513833"/>
            <a:ext cx="8156385" cy="316293"/>
          </a:xfrm>
          <a:prstGeom prst="rect">
            <a:avLst/>
          </a:prstGeom>
          <a:solidFill>
            <a:srgbClr val="CCE2F9">
              <a:alpha val="100000"/>
            </a:srgbClr>
          </a:solidFill>
          <a:ln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38" name="textbox 38"/>
          <p:cNvSpPr/>
          <p:nvPr/>
        </p:nvSpPr>
        <p:spPr>
          <a:xfrm>
            <a:off x="2817248" y="4327276"/>
            <a:ext cx="2605404" cy="909955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7070"/>
              </a:lnSpc>
              <a:tabLst/>
            </a:pPr>
            <a:endParaRPr lang="Arial" altLang="Arial" sz="100" dirty="0"/>
          </a:p>
          <a:p>
            <a:pPr marL="12700" algn="l" rtl="0" eaLnBrk="0">
              <a:lnSpc>
                <a:spcPct val="82000"/>
              </a:lnSpc>
              <a:tabLst/>
            </a:pPr>
            <a:r>
              <a:rPr sz="2400" b="1" kern="0" spc="-30" dirty="0">
                <a:solidFill>
                  <a:srgbClr val="53A0E6">
                    <a:alpha val="100000"/>
                  </a:srgbClr>
                </a:solidFill>
                <a:latin typeface="Nirmala UI"/>
                <a:ea typeface="Nirmala UI"/>
                <a:cs typeface="Nirmala UI"/>
              </a:rPr>
              <a:t>Wireless</a:t>
            </a:r>
            <a:endParaRPr lang="Nirmala UI" altLang="Nirmala UI" sz="2400" dirty="0"/>
          </a:p>
          <a:p>
            <a:pPr algn="l" rtl="0" eaLnBrk="0">
              <a:lnSpc>
                <a:spcPct val="136000"/>
              </a:lnSpc>
              <a:tabLst/>
            </a:pPr>
            <a:endParaRPr lang="Arial" altLang="Arial" sz="1000" dirty="0"/>
          </a:p>
          <a:p>
            <a:pPr algn="l" rtl="0" eaLnBrk="0">
              <a:lnSpc>
                <a:spcPct val="100000"/>
              </a:lnSpc>
              <a:tabLst/>
            </a:pPr>
            <a:endParaRPr lang="Arial" altLang="Arial" sz="600" dirty="0"/>
          </a:p>
          <a:p>
            <a:pPr algn="r" rtl="0" eaLnBrk="0">
              <a:lnSpc>
                <a:spcPct val="78000"/>
              </a:lnSpc>
              <a:spcBef>
                <a:spcPts val="1"/>
              </a:spcBef>
              <a:tabLst/>
            </a:pPr>
            <a:r>
              <a:rPr sz="2400" b="1" kern="0" spc="40" dirty="0">
                <a:solidFill>
                  <a:srgbClr val="0C78DD">
                    <a:alpha val="100000"/>
                  </a:srgbClr>
                </a:solidFill>
                <a:latin typeface="Nirmala UI"/>
                <a:ea typeface="Nirmala UI"/>
                <a:cs typeface="Nirmala UI"/>
              </a:rPr>
              <a:t>Repeater</a:t>
            </a:r>
            <a:endParaRPr lang="Nirmala UI" altLang="Nirmala UI" sz="2400" dirty="0"/>
          </a:p>
        </p:txBody>
      </p:sp>
      <p:sp>
        <p:nvSpPr>
          <p:cNvPr id="40" name="textbox 40"/>
          <p:cNvSpPr/>
          <p:nvPr/>
        </p:nvSpPr>
        <p:spPr>
          <a:xfrm>
            <a:off x="3421055" y="8823503"/>
            <a:ext cx="2776220" cy="797559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2850"/>
              </a:lnSpc>
              <a:tabLst/>
            </a:pPr>
            <a:endParaRPr lang="Arial" altLang="Arial" sz="100" dirty="0"/>
          </a:p>
          <a:p>
            <a:pPr marL="12700" algn="l" rtl="0" eaLnBrk="0">
              <a:lnSpc>
                <a:spcPct val="83000"/>
              </a:lnSpc>
              <a:tabLst/>
            </a:pPr>
            <a:r>
              <a:rPr sz="1300" kern="0" spc="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Output</a:t>
            </a:r>
            <a:r>
              <a:rPr sz="1300" kern="0" spc="15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 </a:t>
            </a:r>
            <a:r>
              <a:rPr sz="1300" kern="0" spc="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Power</a:t>
            </a:r>
            <a:r>
              <a:rPr sz="1300" kern="0" spc="3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 (</a:t>
            </a:r>
            <a:r>
              <a:rPr sz="1300" kern="0" spc="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Max</a:t>
            </a:r>
            <a:r>
              <a:rPr sz="1300" kern="0" spc="3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): 80</a:t>
            </a:r>
            <a:r>
              <a:rPr sz="1300" kern="0" spc="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mW</a:t>
            </a:r>
            <a:r>
              <a:rPr sz="1300" kern="0" spc="3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(19</a:t>
            </a:r>
            <a:r>
              <a:rPr sz="1300" kern="0" spc="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dBm</a:t>
            </a:r>
            <a:r>
              <a:rPr sz="1300" kern="0" spc="3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)</a:t>
            </a:r>
            <a:endParaRPr lang="Arial" altLang="Arial" sz="1300" dirty="0"/>
          </a:p>
          <a:p>
            <a:pPr marL="17779" algn="l" rtl="0" eaLnBrk="0">
              <a:lnSpc>
                <a:spcPts val="1827"/>
              </a:lnSpc>
              <a:spcBef>
                <a:spcPts val="682"/>
              </a:spcBef>
              <a:tabLst/>
            </a:pPr>
            <a:r>
              <a:rPr sz="1300" kern="0" spc="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Receiver</a:t>
            </a:r>
            <a:r>
              <a:rPr sz="1300" kern="0" spc="4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 </a:t>
            </a:r>
            <a:r>
              <a:rPr sz="1300" kern="0" spc="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Sensitivity</a:t>
            </a:r>
            <a:r>
              <a:rPr sz="1300" kern="0" spc="4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 (</a:t>
            </a:r>
            <a:r>
              <a:rPr sz="1300" kern="0" spc="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Min</a:t>
            </a:r>
            <a:r>
              <a:rPr sz="1300" kern="0" spc="4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):</a:t>
            </a:r>
            <a:r>
              <a:rPr sz="1300" kern="0" spc="9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 </a:t>
            </a:r>
            <a:r>
              <a:rPr sz="1300" kern="0" spc="4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-96</a:t>
            </a:r>
            <a:r>
              <a:rPr sz="1300" kern="0" spc="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dBm</a:t>
            </a:r>
            <a:endParaRPr lang="Arial" altLang="Arial" sz="1300" dirty="0"/>
          </a:p>
          <a:p>
            <a:pPr algn="l" rtl="0" eaLnBrk="0">
              <a:lnSpc>
                <a:spcPct val="102000"/>
              </a:lnSpc>
              <a:tabLst/>
            </a:pPr>
            <a:endParaRPr lang="Arial" altLang="Arial" sz="800" dirty="0"/>
          </a:p>
          <a:p>
            <a:pPr marL="18415" algn="l" rtl="0" eaLnBrk="0">
              <a:lnSpc>
                <a:spcPct val="83000"/>
              </a:lnSpc>
              <a:spcBef>
                <a:spcPts val="2"/>
              </a:spcBef>
              <a:tabLst/>
            </a:pPr>
            <a:r>
              <a:rPr sz="1300" kern="0" spc="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Frequency</a:t>
            </a:r>
            <a:r>
              <a:rPr sz="1300" kern="0" spc="2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: 2.412~2.472</a:t>
            </a:r>
            <a:r>
              <a:rPr sz="1300" kern="0" spc="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GHz</a:t>
            </a:r>
            <a:endParaRPr lang="Arial" altLang="Arial" sz="1300" dirty="0"/>
          </a:p>
        </p:txBody>
      </p:sp>
      <p:sp>
        <p:nvSpPr>
          <p:cNvPr id="42" name="path"/>
          <p:cNvSpPr/>
          <p:nvPr/>
        </p:nvSpPr>
        <p:spPr>
          <a:xfrm>
            <a:off x="4716919" y="5869296"/>
            <a:ext cx="1329613" cy="1325512"/>
          </a:xfrm>
          <a:custGeom>
            <a:avLst/>
            <a:gdLst/>
            <a:ahLst/>
            <a:cxnLst/>
            <a:rect l="0" t="0" r="0" b="0"/>
            <a:pathLst>
              <a:path w="2093" h="2087">
                <a:moveTo>
                  <a:pt x="2079" y="1050"/>
                </a:moveTo>
                <a:lnTo>
                  <a:pt x="1050" y="14"/>
                </a:lnTo>
                <a:lnTo>
                  <a:pt x="14" y="1050"/>
                </a:lnTo>
                <a:lnTo>
                  <a:pt x="1043" y="2073"/>
                </a:lnTo>
                <a:lnTo>
                  <a:pt x="2079" y="1050"/>
                </a:lnTo>
                <a:close/>
              </a:path>
            </a:pathLst>
          </a:custGeom>
          <a:noFill/>
          <a:ln w="17995" cap="flat">
            <a:solidFill>
              <a:srgbClr val="A3CFFF">
                <a:alpha val="100000"/>
              </a:srgbClr>
            </a:solidFill>
            <a:prstDash val="solid"/>
            <a:miter lim="229260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grpSp>
        <p:nvGrpSpPr>
          <p:cNvPr id="8" name="group 8"/>
          <p:cNvGrpSpPr/>
          <p:nvPr/>
        </p:nvGrpSpPr>
        <p:grpSpPr>
          <a:xfrm rot="21600000">
            <a:off x="1337750" y="5918956"/>
            <a:ext cx="2550448" cy="677854"/>
            <a:chOff x="0" y="0"/>
            <a:chExt cx="2550448" cy="677854"/>
          </a:xfrm>
        </p:grpSpPr>
        <p:sp>
          <p:nvSpPr>
            <p:cNvPr id="44" name="path"/>
            <p:cNvSpPr/>
            <p:nvPr/>
          </p:nvSpPr>
          <p:spPr>
            <a:xfrm>
              <a:off x="0" y="0"/>
              <a:ext cx="1619379" cy="677854"/>
            </a:xfrm>
            <a:custGeom>
              <a:avLst/>
              <a:gdLst/>
              <a:ahLst/>
              <a:cxnLst/>
              <a:rect l="0" t="0" r="0" b="0"/>
              <a:pathLst>
                <a:path w="2550" h="1067">
                  <a:moveTo>
                    <a:pt x="85" y="0"/>
                  </a:moveTo>
                  <a:moveTo>
                    <a:pt x="85" y="0"/>
                  </a:moveTo>
                  <a:lnTo>
                    <a:pt x="981" y="0"/>
                  </a:lnTo>
                  <a:cubicBezTo>
                    <a:pt x="1028" y="0"/>
                    <a:pt x="1067" y="38"/>
                    <a:pt x="1067" y="85"/>
                  </a:cubicBezTo>
                  <a:lnTo>
                    <a:pt x="1067" y="981"/>
                  </a:lnTo>
                  <a:cubicBezTo>
                    <a:pt x="1067" y="1028"/>
                    <a:pt x="1028" y="1067"/>
                    <a:pt x="981" y="1067"/>
                  </a:cubicBezTo>
                  <a:lnTo>
                    <a:pt x="85" y="1067"/>
                  </a:lnTo>
                  <a:cubicBezTo>
                    <a:pt x="38" y="1067"/>
                    <a:pt x="0" y="1028"/>
                    <a:pt x="0" y="981"/>
                  </a:cubicBezTo>
                  <a:lnTo>
                    <a:pt x="0" y="85"/>
                  </a:lnTo>
                  <a:cubicBezTo>
                    <a:pt x="0" y="38"/>
                    <a:pt x="38" y="0"/>
                    <a:pt x="85" y="0"/>
                  </a:cubicBezTo>
                </a:path>
                <a:path w="2550" h="1067">
                  <a:moveTo>
                    <a:pt x="1568" y="0"/>
                  </a:moveTo>
                  <a:moveTo>
                    <a:pt x="1568" y="0"/>
                  </a:moveTo>
                  <a:lnTo>
                    <a:pt x="2464" y="0"/>
                  </a:lnTo>
                  <a:cubicBezTo>
                    <a:pt x="2511" y="0"/>
                    <a:pt x="2550" y="38"/>
                    <a:pt x="2550" y="85"/>
                  </a:cubicBezTo>
                  <a:lnTo>
                    <a:pt x="2550" y="981"/>
                  </a:lnTo>
                  <a:cubicBezTo>
                    <a:pt x="2550" y="1028"/>
                    <a:pt x="2511" y="1067"/>
                    <a:pt x="2464" y="1067"/>
                  </a:cubicBezTo>
                  <a:lnTo>
                    <a:pt x="1568" y="1067"/>
                  </a:lnTo>
                  <a:cubicBezTo>
                    <a:pt x="1521" y="1067"/>
                    <a:pt x="1482" y="1028"/>
                    <a:pt x="1482" y="981"/>
                  </a:cubicBezTo>
                  <a:lnTo>
                    <a:pt x="1482" y="85"/>
                  </a:lnTo>
                  <a:cubicBezTo>
                    <a:pt x="1482" y="38"/>
                    <a:pt x="1521" y="0"/>
                    <a:pt x="1568" y="0"/>
                  </a:cubicBezTo>
                </a:path>
              </a:pathLst>
            </a:custGeom>
            <a:solidFill>
              <a:srgbClr val="53A0E6">
                <a:alpha val="100000"/>
              </a:srgbClr>
            </a:solidFill>
            <a:ln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46" name="path"/>
            <p:cNvSpPr/>
            <p:nvPr/>
          </p:nvSpPr>
          <p:spPr>
            <a:xfrm>
              <a:off x="86503" y="75412"/>
              <a:ext cx="1451441" cy="531812"/>
            </a:xfrm>
            <a:custGeom>
              <a:avLst/>
              <a:gdLst/>
              <a:ahLst/>
              <a:cxnLst/>
              <a:rect l="0" t="0" r="0" b="0"/>
              <a:pathLst>
                <a:path w="2285" h="837">
                  <a:moveTo>
                    <a:pt x="2096" y="92"/>
                  </a:moveTo>
                  <a:cubicBezTo>
                    <a:pt x="2338" y="210"/>
                    <a:pt x="2322" y="614"/>
                    <a:pt x="2093" y="739"/>
                  </a:cubicBezTo>
                  <a:cubicBezTo>
                    <a:pt x="2093" y="739"/>
                    <a:pt x="2345" y="416"/>
                    <a:pt x="2096" y="92"/>
                  </a:cubicBezTo>
                </a:path>
                <a:path w="2285" h="837">
                  <a:moveTo>
                    <a:pt x="1663" y="739"/>
                  </a:moveTo>
                  <a:cubicBezTo>
                    <a:pt x="1422" y="621"/>
                    <a:pt x="1437" y="217"/>
                    <a:pt x="1667" y="92"/>
                  </a:cubicBezTo>
                  <a:cubicBezTo>
                    <a:pt x="1667" y="92"/>
                    <a:pt x="1414" y="415"/>
                    <a:pt x="1663" y="739"/>
                  </a:cubicBezTo>
                </a:path>
                <a:path w="2285" h="837">
                  <a:moveTo>
                    <a:pt x="2000" y="616"/>
                  </a:moveTo>
                  <a:cubicBezTo>
                    <a:pt x="2200" y="494"/>
                    <a:pt x="2122" y="264"/>
                    <a:pt x="2008" y="215"/>
                  </a:cubicBezTo>
                  <a:cubicBezTo>
                    <a:pt x="2075" y="364"/>
                    <a:pt x="2101" y="430"/>
                    <a:pt x="2000" y="616"/>
                  </a:cubicBezTo>
                </a:path>
                <a:path w="2285" h="837">
                  <a:moveTo>
                    <a:pt x="1759" y="616"/>
                  </a:moveTo>
                  <a:cubicBezTo>
                    <a:pt x="1560" y="494"/>
                    <a:pt x="1637" y="264"/>
                    <a:pt x="1752" y="215"/>
                  </a:cubicBezTo>
                  <a:cubicBezTo>
                    <a:pt x="1684" y="364"/>
                    <a:pt x="1659" y="430"/>
                    <a:pt x="1759" y="616"/>
                  </a:cubicBezTo>
                </a:path>
                <a:path w="2285" h="837">
                  <a:moveTo>
                    <a:pt x="1880" y="319"/>
                  </a:moveTo>
                  <a:cubicBezTo>
                    <a:pt x="1932" y="319"/>
                    <a:pt x="1975" y="362"/>
                    <a:pt x="1975" y="414"/>
                  </a:cubicBezTo>
                  <a:cubicBezTo>
                    <a:pt x="1975" y="467"/>
                    <a:pt x="1932" y="509"/>
                    <a:pt x="1880" y="509"/>
                  </a:cubicBezTo>
                  <a:cubicBezTo>
                    <a:pt x="1827" y="509"/>
                    <a:pt x="1785" y="467"/>
                    <a:pt x="1785" y="414"/>
                  </a:cubicBezTo>
                  <a:cubicBezTo>
                    <a:pt x="1785" y="362"/>
                    <a:pt x="1827" y="319"/>
                    <a:pt x="1880" y="319"/>
                  </a:cubicBezTo>
                </a:path>
                <a:path w="2285" h="837">
                  <a:moveTo>
                    <a:pt x="397" y="0"/>
                  </a:moveTo>
                  <a:cubicBezTo>
                    <a:pt x="617" y="0"/>
                    <a:pt x="795" y="187"/>
                    <a:pt x="795" y="418"/>
                  </a:cubicBezTo>
                  <a:cubicBezTo>
                    <a:pt x="795" y="650"/>
                    <a:pt x="617" y="837"/>
                    <a:pt x="397" y="837"/>
                  </a:cubicBezTo>
                  <a:cubicBezTo>
                    <a:pt x="177" y="837"/>
                    <a:pt x="0" y="650"/>
                    <a:pt x="0" y="418"/>
                  </a:cubicBezTo>
                  <a:cubicBezTo>
                    <a:pt x="0" y="187"/>
                    <a:pt x="177" y="0"/>
                    <a:pt x="397" y="0"/>
                  </a:cubicBezTo>
                  <a:moveTo>
                    <a:pt x="397" y="90"/>
                  </a:moveTo>
                  <a:cubicBezTo>
                    <a:pt x="590" y="90"/>
                    <a:pt x="746" y="252"/>
                    <a:pt x="746" y="452"/>
                  </a:cubicBezTo>
                  <a:cubicBezTo>
                    <a:pt x="746" y="652"/>
                    <a:pt x="590" y="815"/>
                    <a:pt x="397" y="815"/>
                  </a:cubicBezTo>
                  <a:cubicBezTo>
                    <a:pt x="204" y="815"/>
                    <a:pt x="48" y="652"/>
                    <a:pt x="48" y="452"/>
                  </a:cubicBezTo>
                  <a:cubicBezTo>
                    <a:pt x="48" y="252"/>
                    <a:pt x="204" y="90"/>
                    <a:pt x="397" y="90"/>
                  </a:cubicBezTo>
                </a:path>
                <a:path w="2285" h="837">
                  <a:moveTo>
                    <a:pt x="397" y="152"/>
                  </a:moveTo>
                  <a:cubicBezTo>
                    <a:pt x="538" y="152"/>
                    <a:pt x="652" y="270"/>
                    <a:pt x="652" y="415"/>
                  </a:cubicBezTo>
                  <a:cubicBezTo>
                    <a:pt x="652" y="559"/>
                    <a:pt x="538" y="677"/>
                    <a:pt x="397" y="677"/>
                  </a:cubicBezTo>
                  <a:cubicBezTo>
                    <a:pt x="256" y="677"/>
                    <a:pt x="142" y="559"/>
                    <a:pt x="142" y="415"/>
                  </a:cubicBezTo>
                  <a:cubicBezTo>
                    <a:pt x="142" y="270"/>
                    <a:pt x="256" y="152"/>
                    <a:pt x="397" y="152"/>
                  </a:cubicBezTo>
                  <a:moveTo>
                    <a:pt x="397" y="243"/>
                  </a:moveTo>
                  <a:cubicBezTo>
                    <a:pt x="504" y="243"/>
                    <a:pt x="591" y="336"/>
                    <a:pt x="591" y="451"/>
                  </a:cubicBezTo>
                  <a:cubicBezTo>
                    <a:pt x="591" y="566"/>
                    <a:pt x="504" y="660"/>
                    <a:pt x="397" y="660"/>
                  </a:cubicBezTo>
                  <a:cubicBezTo>
                    <a:pt x="290" y="660"/>
                    <a:pt x="203" y="566"/>
                    <a:pt x="203" y="451"/>
                  </a:cubicBezTo>
                  <a:cubicBezTo>
                    <a:pt x="203" y="336"/>
                    <a:pt x="290" y="243"/>
                    <a:pt x="397" y="243"/>
                  </a:cubicBezTo>
                </a:path>
                <a:path w="2285" h="837">
                  <a:moveTo>
                    <a:pt x="397" y="302"/>
                  </a:moveTo>
                  <a:cubicBezTo>
                    <a:pt x="453" y="302"/>
                    <a:pt x="498" y="350"/>
                    <a:pt x="498" y="410"/>
                  </a:cubicBezTo>
                  <a:cubicBezTo>
                    <a:pt x="498" y="469"/>
                    <a:pt x="453" y="517"/>
                    <a:pt x="397" y="517"/>
                  </a:cubicBezTo>
                  <a:cubicBezTo>
                    <a:pt x="341" y="517"/>
                    <a:pt x="296" y="469"/>
                    <a:pt x="296" y="410"/>
                  </a:cubicBezTo>
                  <a:cubicBezTo>
                    <a:pt x="296" y="350"/>
                    <a:pt x="341" y="302"/>
                    <a:pt x="397" y="302"/>
                  </a:cubicBezTo>
                  <a:moveTo>
                    <a:pt x="397" y="415"/>
                  </a:moveTo>
                  <a:cubicBezTo>
                    <a:pt x="420" y="415"/>
                    <a:pt x="439" y="435"/>
                    <a:pt x="439" y="459"/>
                  </a:cubicBezTo>
                  <a:cubicBezTo>
                    <a:pt x="439" y="484"/>
                    <a:pt x="420" y="504"/>
                    <a:pt x="397" y="504"/>
                  </a:cubicBezTo>
                  <a:cubicBezTo>
                    <a:pt x="374" y="504"/>
                    <a:pt x="355" y="484"/>
                    <a:pt x="355" y="459"/>
                  </a:cubicBezTo>
                  <a:cubicBezTo>
                    <a:pt x="355" y="435"/>
                    <a:pt x="374" y="415"/>
                    <a:pt x="397" y="415"/>
                  </a:cubicBezTo>
                </a:path>
              </a:pathLst>
            </a:custGeom>
            <a:solidFill>
              <a:srgbClr val="FEFEFE">
                <a:alpha val="100000"/>
              </a:srgbClr>
            </a:solidFill>
            <a:ln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48" name="path"/>
            <p:cNvSpPr/>
            <p:nvPr/>
          </p:nvSpPr>
          <p:spPr>
            <a:xfrm>
              <a:off x="227073" y="363787"/>
              <a:ext cx="215266" cy="246513"/>
            </a:xfrm>
            <a:custGeom>
              <a:avLst/>
              <a:gdLst/>
              <a:ahLst/>
              <a:cxnLst/>
              <a:rect l="0" t="0" r="0" b="0"/>
              <a:pathLst>
                <a:path w="339" h="388">
                  <a:moveTo>
                    <a:pt x="325" y="374"/>
                  </a:moveTo>
                  <a:lnTo>
                    <a:pt x="176" y="5"/>
                  </a:lnTo>
                  <a:lnTo>
                    <a:pt x="12" y="374"/>
                  </a:lnTo>
                  <a:lnTo>
                    <a:pt x="325" y="374"/>
                  </a:lnTo>
                  <a:close/>
                </a:path>
              </a:pathLst>
            </a:custGeom>
            <a:noFill/>
            <a:ln w="17995" cap="flat">
              <a:solidFill>
                <a:srgbClr val="53A0E6">
                  <a:alpha val="100000"/>
                </a:srgbClr>
              </a:solidFill>
              <a:prstDash val="solid"/>
              <a:miter lim="229260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50" name="path"/>
            <p:cNvSpPr/>
            <p:nvPr/>
          </p:nvSpPr>
          <p:spPr>
            <a:xfrm>
              <a:off x="235300" y="367432"/>
              <a:ext cx="198704" cy="233870"/>
            </a:xfrm>
            <a:custGeom>
              <a:avLst/>
              <a:gdLst/>
              <a:ahLst/>
              <a:cxnLst/>
              <a:rect l="0" t="0" r="0" b="0"/>
              <a:pathLst>
                <a:path w="312" h="368">
                  <a:moveTo>
                    <a:pt x="312" y="368"/>
                  </a:moveTo>
                  <a:lnTo>
                    <a:pt x="163" y="0"/>
                  </a:lnTo>
                  <a:lnTo>
                    <a:pt x="0" y="368"/>
                  </a:lnTo>
                  <a:lnTo>
                    <a:pt x="312" y="368"/>
                  </a:lnTo>
                  <a:close/>
                </a:path>
              </a:pathLst>
            </a:custGeom>
            <a:solidFill>
              <a:srgbClr val="FEFEFE">
                <a:alpha val="100000"/>
              </a:srgbClr>
            </a:solidFill>
            <a:ln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52" name="path"/>
            <p:cNvSpPr/>
            <p:nvPr/>
          </p:nvSpPr>
          <p:spPr>
            <a:xfrm>
              <a:off x="1872623" y="0"/>
              <a:ext cx="677824" cy="677811"/>
            </a:xfrm>
            <a:custGeom>
              <a:avLst/>
              <a:gdLst/>
              <a:ahLst/>
              <a:cxnLst/>
              <a:rect l="0" t="0" r="0" b="0"/>
              <a:pathLst>
                <a:path w="1067" h="1067">
                  <a:moveTo>
                    <a:pt x="85" y="0"/>
                  </a:moveTo>
                  <a:moveTo>
                    <a:pt x="85" y="0"/>
                  </a:moveTo>
                  <a:lnTo>
                    <a:pt x="981" y="0"/>
                  </a:lnTo>
                  <a:cubicBezTo>
                    <a:pt x="1028" y="0"/>
                    <a:pt x="1067" y="38"/>
                    <a:pt x="1067" y="85"/>
                  </a:cubicBezTo>
                  <a:lnTo>
                    <a:pt x="1067" y="981"/>
                  </a:lnTo>
                  <a:cubicBezTo>
                    <a:pt x="1067" y="1028"/>
                    <a:pt x="1028" y="1067"/>
                    <a:pt x="981" y="1067"/>
                  </a:cubicBezTo>
                  <a:lnTo>
                    <a:pt x="85" y="1067"/>
                  </a:lnTo>
                  <a:cubicBezTo>
                    <a:pt x="38" y="1067"/>
                    <a:pt x="0" y="1028"/>
                    <a:pt x="0" y="981"/>
                  </a:cubicBezTo>
                  <a:lnTo>
                    <a:pt x="0" y="85"/>
                  </a:lnTo>
                  <a:cubicBezTo>
                    <a:pt x="0" y="38"/>
                    <a:pt x="38" y="0"/>
                    <a:pt x="85" y="0"/>
                  </a:cubicBezTo>
                </a:path>
              </a:pathLst>
            </a:custGeom>
            <a:solidFill>
              <a:srgbClr val="53A0E6">
                <a:alpha val="100000"/>
              </a:srgbClr>
            </a:solidFill>
            <a:ln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54" name="path"/>
            <p:cNvSpPr/>
            <p:nvPr/>
          </p:nvSpPr>
          <p:spPr>
            <a:xfrm>
              <a:off x="2015078" y="153118"/>
              <a:ext cx="392912" cy="371576"/>
            </a:xfrm>
            <a:custGeom>
              <a:avLst/>
              <a:gdLst/>
              <a:ahLst/>
              <a:cxnLst/>
              <a:rect l="0" t="0" r="0" b="0"/>
              <a:pathLst>
                <a:path w="618" h="585">
                  <a:moveTo>
                    <a:pt x="314" y="50"/>
                  </a:moveTo>
                  <a:cubicBezTo>
                    <a:pt x="346" y="70"/>
                    <a:pt x="366" y="104"/>
                    <a:pt x="366" y="143"/>
                  </a:cubicBezTo>
                  <a:cubicBezTo>
                    <a:pt x="366" y="183"/>
                    <a:pt x="344" y="219"/>
                    <a:pt x="311" y="239"/>
                  </a:cubicBezTo>
                  <a:cubicBezTo>
                    <a:pt x="298" y="229"/>
                    <a:pt x="287" y="220"/>
                    <a:pt x="279" y="213"/>
                  </a:cubicBezTo>
                  <a:cubicBezTo>
                    <a:pt x="308" y="201"/>
                    <a:pt x="329" y="174"/>
                    <a:pt x="329" y="143"/>
                  </a:cubicBezTo>
                  <a:cubicBezTo>
                    <a:pt x="329" y="114"/>
                    <a:pt x="311" y="89"/>
                    <a:pt x="285" y="76"/>
                  </a:cubicBezTo>
                  <a:lnTo>
                    <a:pt x="314" y="50"/>
                  </a:lnTo>
                  <a:close/>
                  <a:moveTo>
                    <a:pt x="17" y="395"/>
                  </a:moveTo>
                  <a:lnTo>
                    <a:pt x="218" y="395"/>
                  </a:lnTo>
                  <a:lnTo>
                    <a:pt x="218" y="101"/>
                  </a:lnTo>
                  <a:lnTo>
                    <a:pt x="265" y="101"/>
                  </a:lnTo>
                  <a:lnTo>
                    <a:pt x="265" y="395"/>
                  </a:lnTo>
                  <a:lnTo>
                    <a:pt x="600" y="395"/>
                  </a:lnTo>
                  <a:lnTo>
                    <a:pt x="600" y="414"/>
                  </a:lnTo>
                  <a:lnTo>
                    <a:pt x="618" y="414"/>
                  </a:lnTo>
                  <a:lnTo>
                    <a:pt x="618" y="566"/>
                  </a:lnTo>
                  <a:lnTo>
                    <a:pt x="600" y="566"/>
                  </a:lnTo>
                  <a:lnTo>
                    <a:pt x="600" y="585"/>
                  </a:lnTo>
                  <a:lnTo>
                    <a:pt x="17" y="585"/>
                  </a:lnTo>
                  <a:lnTo>
                    <a:pt x="17" y="566"/>
                  </a:lnTo>
                  <a:lnTo>
                    <a:pt x="0" y="566"/>
                  </a:lnTo>
                  <a:lnTo>
                    <a:pt x="0" y="414"/>
                  </a:lnTo>
                  <a:lnTo>
                    <a:pt x="17" y="414"/>
                  </a:lnTo>
                  <a:lnTo>
                    <a:pt x="17" y="395"/>
                  </a:lnTo>
                  <a:close/>
                  <a:moveTo>
                    <a:pt x="47" y="450"/>
                  </a:moveTo>
                  <a:lnTo>
                    <a:pt x="77" y="450"/>
                  </a:lnTo>
                  <a:lnTo>
                    <a:pt x="77" y="480"/>
                  </a:lnTo>
                  <a:lnTo>
                    <a:pt x="47" y="480"/>
                  </a:lnTo>
                  <a:lnTo>
                    <a:pt x="47" y="450"/>
                  </a:lnTo>
                  <a:close/>
                  <a:moveTo>
                    <a:pt x="443" y="445"/>
                  </a:moveTo>
                  <a:lnTo>
                    <a:pt x="488" y="445"/>
                  </a:lnTo>
                  <a:lnTo>
                    <a:pt x="488" y="535"/>
                  </a:lnTo>
                  <a:lnTo>
                    <a:pt x="443" y="535"/>
                  </a:lnTo>
                  <a:lnTo>
                    <a:pt x="443" y="445"/>
                  </a:lnTo>
                  <a:close/>
                  <a:moveTo>
                    <a:pt x="529" y="445"/>
                  </a:moveTo>
                  <a:lnTo>
                    <a:pt x="574" y="445"/>
                  </a:lnTo>
                  <a:lnTo>
                    <a:pt x="574" y="535"/>
                  </a:lnTo>
                  <a:lnTo>
                    <a:pt x="529" y="535"/>
                  </a:lnTo>
                  <a:lnTo>
                    <a:pt x="529" y="445"/>
                  </a:lnTo>
                  <a:close/>
                  <a:moveTo>
                    <a:pt x="354" y="445"/>
                  </a:moveTo>
                  <a:lnTo>
                    <a:pt x="399" y="445"/>
                  </a:lnTo>
                  <a:lnTo>
                    <a:pt x="399" y="535"/>
                  </a:lnTo>
                  <a:lnTo>
                    <a:pt x="354" y="535"/>
                  </a:lnTo>
                  <a:lnTo>
                    <a:pt x="354" y="445"/>
                  </a:lnTo>
                  <a:close/>
                  <a:moveTo>
                    <a:pt x="371" y="0"/>
                  </a:moveTo>
                  <a:cubicBezTo>
                    <a:pt x="424" y="32"/>
                    <a:pt x="458" y="84"/>
                    <a:pt x="458" y="143"/>
                  </a:cubicBezTo>
                  <a:cubicBezTo>
                    <a:pt x="458" y="202"/>
                    <a:pt x="424" y="253"/>
                    <a:pt x="372" y="286"/>
                  </a:cubicBezTo>
                  <a:cubicBezTo>
                    <a:pt x="360" y="277"/>
                    <a:pt x="348" y="268"/>
                    <a:pt x="338" y="260"/>
                  </a:cubicBezTo>
                  <a:cubicBezTo>
                    <a:pt x="386" y="235"/>
                    <a:pt x="418" y="192"/>
                    <a:pt x="418" y="143"/>
                  </a:cubicBezTo>
                  <a:cubicBezTo>
                    <a:pt x="418" y="95"/>
                    <a:pt x="387" y="52"/>
                    <a:pt x="340" y="27"/>
                  </a:cubicBezTo>
                  <a:lnTo>
                    <a:pt x="371" y="0"/>
                  </a:lnTo>
                  <a:close/>
                  <a:moveTo>
                    <a:pt x="115" y="285"/>
                  </a:moveTo>
                  <a:cubicBezTo>
                    <a:pt x="64" y="253"/>
                    <a:pt x="30" y="201"/>
                    <a:pt x="30" y="143"/>
                  </a:cubicBezTo>
                  <a:cubicBezTo>
                    <a:pt x="30" y="86"/>
                    <a:pt x="62" y="36"/>
                    <a:pt x="112" y="3"/>
                  </a:cubicBezTo>
                  <a:lnTo>
                    <a:pt x="144" y="30"/>
                  </a:lnTo>
                  <a:cubicBezTo>
                    <a:pt x="100" y="55"/>
                    <a:pt x="70" y="96"/>
                    <a:pt x="70" y="143"/>
                  </a:cubicBezTo>
                  <a:cubicBezTo>
                    <a:pt x="70" y="191"/>
                    <a:pt x="101" y="234"/>
                    <a:pt x="148" y="259"/>
                  </a:cubicBezTo>
                  <a:lnTo>
                    <a:pt x="115" y="285"/>
                  </a:lnTo>
                  <a:close/>
                  <a:moveTo>
                    <a:pt x="174" y="237"/>
                  </a:moveTo>
                  <a:cubicBezTo>
                    <a:pt x="143" y="216"/>
                    <a:pt x="122" y="182"/>
                    <a:pt x="122" y="143"/>
                  </a:cubicBezTo>
                  <a:cubicBezTo>
                    <a:pt x="122" y="106"/>
                    <a:pt x="142" y="72"/>
                    <a:pt x="171" y="51"/>
                  </a:cubicBezTo>
                  <a:lnTo>
                    <a:pt x="202" y="76"/>
                  </a:lnTo>
                  <a:cubicBezTo>
                    <a:pt x="177" y="90"/>
                    <a:pt x="160" y="115"/>
                    <a:pt x="160" y="143"/>
                  </a:cubicBezTo>
                  <a:cubicBezTo>
                    <a:pt x="160" y="172"/>
                    <a:pt x="178" y="198"/>
                    <a:pt x="204" y="211"/>
                  </a:cubicBezTo>
                  <a:cubicBezTo>
                    <a:pt x="204" y="211"/>
                    <a:pt x="205" y="211"/>
                    <a:pt x="205" y="211"/>
                  </a:cubicBezTo>
                  <a:lnTo>
                    <a:pt x="198" y="217"/>
                  </a:lnTo>
                  <a:lnTo>
                    <a:pt x="174" y="237"/>
                  </a:lnTo>
                  <a:close/>
                </a:path>
              </a:pathLst>
            </a:custGeom>
            <a:solidFill>
              <a:srgbClr val="FEFEFE">
                <a:alpha val="100000"/>
              </a:srgbClr>
            </a:solidFill>
            <a:ln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  <p:sp>
        <p:nvSpPr>
          <p:cNvPr id="56" name="textbox 56"/>
          <p:cNvSpPr/>
          <p:nvPr/>
        </p:nvSpPr>
        <p:spPr>
          <a:xfrm>
            <a:off x="3425985" y="10646571"/>
            <a:ext cx="2099945" cy="494030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0459"/>
              </a:lnSpc>
              <a:tabLst/>
            </a:pPr>
            <a:endParaRPr lang="Arial" altLang="Arial" sz="100" dirty="0"/>
          </a:p>
          <a:p>
            <a:pPr marL="12700" algn="l" rtl="0" eaLnBrk="0">
              <a:lnSpc>
                <a:spcPct val="83000"/>
              </a:lnSpc>
              <a:tabLst/>
            </a:pPr>
            <a:r>
              <a:rPr sz="1300" kern="0" spc="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Power:</a:t>
            </a:r>
            <a:r>
              <a:rPr sz="1300" kern="0" spc="19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 </a:t>
            </a:r>
            <a:r>
              <a:rPr sz="1300" kern="0" spc="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100~240V, 50/60HZ</a:t>
            </a:r>
            <a:endParaRPr lang="Arial" altLang="Arial" sz="1300" dirty="0"/>
          </a:p>
          <a:p>
            <a:pPr algn="l" rtl="0" eaLnBrk="0">
              <a:lnSpc>
                <a:spcPct val="101000"/>
              </a:lnSpc>
              <a:tabLst/>
            </a:pPr>
            <a:endParaRPr lang="Arial" altLang="Arial" sz="900" dirty="0"/>
          </a:p>
          <a:p>
            <a:pPr algn="l" rtl="0" eaLnBrk="0">
              <a:lnSpc>
                <a:spcPct val="7018"/>
              </a:lnSpc>
              <a:tabLst/>
            </a:pPr>
            <a:endParaRPr lang="Arial" altLang="Arial" sz="100" dirty="0"/>
          </a:p>
          <a:p>
            <a:pPr marL="12700" algn="l" rtl="0" eaLnBrk="0">
              <a:lnSpc>
                <a:spcPct val="83000"/>
              </a:lnSpc>
              <a:tabLst/>
            </a:pPr>
            <a:r>
              <a:rPr sz="1300" kern="0" spc="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Plug:</a:t>
            </a:r>
            <a:r>
              <a:rPr sz="1300" kern="0" spc="11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 </a:t>
            </a:r>
            <a:r>
              <a:rPr sz="1300" kern="0" spc="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EU/US</a:t>
            </a:r>
            <a:r>
              <a:rPr sz="1300" kern="0" spc="11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 </a:t>
            </a:r>
            <a:r>
              <a:rPr sz="1300" kern="0" spc="-1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Plug</a:t>
            </a:r>
            <a:endParaRPr lang="Arial" altLang="Arial" sz="1300" dirty="0"/>
          </a:p>
        </p:txBody>
      </p:sp>
      <p:sp>
        <p:nvSpPr>
          <p:cNvPr id="58" name="textbox 58"/>
          <p:cNvSpPr/>
          <p:nvPr/>
        </p:nvSpPr>
        <p:spPr>
          <a:xfrm>
            <a:off x="954819" y="7888420"/>
            <a:ext cx="4855845" cy="189864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1736"/>
              </a:lnSpc>
              <a:tabLst/>
            </a:pPr>
            <a:endParaRPr lang="Arial" altLang="Arial" sz="100" dirty="0"/>
          </a:p>
          <a:p>
            <a:pPr marL="12700" algn="l" rtl="0" eaLnBrk="0">
              <a:lnSpc>
                <a:spcPct val="83000"/>
              </a:lnSpc>
              <a:tabLst/>
            </a:pPr>
            <a:r>
              <a:rPr sz="1300" kern="0" spc="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Antenna</a:t>
            </a:r>
            <a:r>
              <a:rPr sz="1300" kern="0" spc="3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                      </a:t>
            </a:r>
            <a:r>
              <a:rPr sz="1300" kern="0" spc="2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                4*3</a:t>
            </a:r>
            <a:r>
              <a:rPr sz="1300" kern="0" spc="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dBi</a:t>
            </a:r>
            <a:r>
              <a:rPr sz="1300" kern="0" spc="11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 </a:t>
            </a:r>
            <a:r>
              <a:rPr sz="1300" kern="0" spc="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External</a:t>
            </a:r>
            <a:r>
              <a:rPr sz="1300" kern="0" spc="-6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 </a:t>
            </a:r>
            <a:r>
              <a:rPr sz="1300" kern="0" spc="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Antenna</a:t>
            </a:r>
            <a:r>
              <a:rPr sz="1300" kern="0" spc="2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(</a:t>
            </a:r>
            <a:r>
              <a:rPr sz="1300" kern="0" spc="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Fixed</a:t>
            </a:r>
            <a:r>
              <a:rPr sz="1300" kern="0" spc="2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)</a:t>
            </a:r>
            <a:endParaRPr lang="Arial" altLang="Arial" sz="1300" dirty="0"/>
          </a:p>
        </p:txBody>
      </p:sp>
      <p:sp>
        <p:nvSpPr>
          <p:cNvPr id="60" name="textbox 60"/>
          <p:cNvSpPr/>
          <p:nvPr/>
        </p:nvSpPr>
        <p:spPr>
          <a:xfrm>
            <a:off x="3328277" y="2559736"/>
            <a:ext cx="1882139" cy="447675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100000"/>
              </a:lnSpc>
              <a:tabLst/>
            </a:pPr>
            <a:endParaRPr lang="Arial" altLang="Arial" sz="100" dirty="0"/>
          </a:p>
          <a:p>
            <a:pPr marL="12700" algn="l" rtl="0" eaLnBrk="0">
              <a:lnSpc>
                <a:spcPct val="81000"/>
              </a:lnSpc>
              <a:tabLst/>
            </a:pPr>
            <a:r>
              <a:rPr sz="3400" kern="0" spc="230" dirty="0">
                <a:solidFill>
                  <a:srgbClr val="FFF000">
                    <a:alpha val="100000"/>
                  </a:srgbClr>
                </a:solidFill>
                <a:latin typeface="Trebuchet MS"/>
                <a:ea typeface="Trebuchet MS"/>
                <a:cs typeface="Trebuchet MS"/>
              </a:rPr>
              <a:t>300Mbps</a:t>
            </a:r>
            <a:endParaRPr lang="Trebuchet MS" altLang="Trebuchet MS" sz="3400" dirty="0"/>
          </a:p>
        </p:txBody>
      </p:sp>
      <p:sp>
        <p:nvSpPr>
          <p:cNvPr id="62" name="textbox 62"/>
          <p:cNvSpPr/>
          <p:nvPr/>
        </p:nvSpPr>
        <p:spPr>
          <a:xfrm>
            <a:off x="956859" y="11266276"/>
            <a:ext cx="4077970" cy="188595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4693"/>
              </a:lnSpc>
              <a:tabLst/>
            </a:pPr>
            <a:endParaRPr lang="Arial" altLang="Arial" sz="100" dirty="0"/>
          </a:p>
          <a:p>
            <a:pPr marL="12700" algn="l" rtl="0" eaLnBrk="0">
              <a:lnSpc>
                <a:spcPct val="82000"/>
              </a:lnSpc>
              <a:tabLst/>
            </a:pPr>
            <a:r>
              <a:rPr sz="1300" kern="0" spc="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Working</a:t>
            </a:r>
            <a:r>
              <a:rPr sz="1300" kern="0" spc="10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 </a:t>
            </a:r>
            <a:r>
              <a:rPr sz="1300" kern="0" spc="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Mode</a:t>
            </a:r>
            <a:r>
              <a:rPr sz="1300" kern="0" spc="1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                  </a:t>
            </a:r>
            <a:r>
              <a:rPr sz="1300" kern="0" spc="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           AP,</a:t>
            </a:r>
            <a:r>
              <a:rPr sz="1300" kern="0" spc="12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 </a:t>
            </a:r>
            <a:r>
              <a:rPr sz="1300" kern="0" spc="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Repeater,</a:t>
            </a:r>
            <a:r>
              <a:rPr sz="1300" kern="0" spc="11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 </a:t>
            </a:r>
            <a:r>
              <a:rPr sz="1300" kern="0" spc="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Router</a:t>
            </a:r>
            <a:endParaRPr lang="Arial" altLang="Arial" sz="1300" dirty="0"/>
          </a:p>
        </p:txBody>
      </p:sp>
      <p:sp>
        <p:nvSpPr>
          <p:cNvPr id="64" name="textbox 64"/>
          <p:cNvSpPr/>
          <p:nvPr/>
        </p:nvSpPr>
        <p:spPr>
          <a:xfrm>
            <a:off x="967910" y="11947186"/>
            <a:ext cx="3973195" cy="190500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6197"/>
              </a:lnSpc>
              <a:tabLst/>
            </a:pPr>
            <a:endParaRPr lang="Arial" altLang="Arial" sz="100" dirty="0"/>
          </a:p>
          <a:p>
            <a:pPr marL="12700" algn="l" rtl="0" eaLnBrk="0">
              <a:lnSpc>
                <a:spcPct val="83000"/>
              </a:lnSpc>
              <a:tabLst/>
            </a:pPr>
            <a:r>
              <a:rPr sz="1300" kern="0" spc="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Physical</a:t>
            </a:r>
            <a:r>
              <a:rPr sz="1300" kern="0" spc="19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 </a:t>
            </a:r>
            <a:r>
              <a:rPr sz="1300" kern="0" spc="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Features                        Size</a:t>
            </a:r>
            <a:r>
              <a:rPr sz="1300" kern="0" spc="2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: 247*86*48</a:t>
            </a:r>
            <a:r>
              <a:rPr sz="1300" kern="0" spc="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MM</a:t>
            </a:r>
            <a:endParaRPr lang="Arial" altLang="Arial" sz="1300" dirty="0"/>
          </a:p>
        </p:txBody>
      </p:sp>
      <p:sp>
        <p:nvSpPr>
          <p:cNvPr id="66" name="textbox 66"/>
          <p:cNvSpPr/>
          <p:nvPr/>
        </p:nvSpPr>
        <p:spPr>
          <a:xfrm>
            <a:off x="958729" y="8522915"/>
            <a:ext cx="3871595" cy="189864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2168"/>
              </a:lnSpc>
              <a:tabLst/>
            </a:pPr>
            <a:endParaRPr lang="Arial" altLang="Arial" sz="100" dirty="0"/>
          </a:p>
          <a:p>
            <a:pPr marL="12700" algn="l" rtl="0" eaLnBrk="0">
              <a:lnSpc>
                <a:spcPct val="83000"/>
              </a:lnSpc>
              <a:tabLst/>
            </a:pPr>
            <a:r>
              <a:rPr sz="1300" kern="0" spc="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Transmission</a:t>
            </a:r>
            <a:r>
              <a:rPr sz="1300" kern="0" spc="11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 </a:t>
            </a:r>
            <a:r>
              <a:rPr sz="1300" kern="0" spc="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Rate</a:t>
            </a:r>
            <a:r>
              <a:rPr sz="1300" kern="0" spc="2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             </a:t>
            </a:r>
            <a:r>
              <a:rPr sz="1300" kern="0" spc="1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          2.4</a:t>
            </a:r>
            <a:r>
              <a:rPr sz="1300" kern="0" spc="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GHz</a:t>
            </a:r>
            <a:r>
              <a:rPr sz="1300" kern="0" spc="1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: 300</a:t>
            </a:r>
            <a:r>
              <a:rPr sz="1300" kern="0" spc="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Mbps</a:t>
            </a:r>
            <a:endParaRPr lang="Arial" altLang="Arial" sz="1300" dirty="0"/>
          </a:p>
        </p:txBody>
      </p:sp>
      <p:pic>
        <p:nvPicPr>
          <p:cNvPr id="68" name="picture 6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21600000">
            <a:off x="308" y="4114386"/>
            <a:ext cx="642721" cy="851103"/>
          </a:xfrm>
          <a:prstGeom prst="rect">
            <a:avLst/>
          </a:prstGeom>
        </p:spPr>
      </p:pic>
      <p:sp>
        <p:nvSpPr>
          <p:cNvPr id="70" name="textbox 70"/>
          <p:cNvSpPr/>
          <p:nvPr/>
        </p:nvSpPr>
        <p:spPr>
          <a:xfrm>
            <a:off x="3431426" y="10038937"/>
            <a:ext cx="3355975" cy="189864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1733"/>
              </a:lnSpc>
              <a:tabLst/>
            </a:pPr>
            <a:endParaRPr lang="Arial" altLang="Arial" sz="100" dirty="0"/>
          </a:p>
          <a:p>
            <a:pPr marL="12700" algn="l" rtl="0" eaLnBrk="0">
              <a:lnSpc>
                <a:spcPct val="83000"/>
              </a:lnSpc>
              <a:tabLst/>
            </a:pPr>
            <a:r>
              <a:rPr sz="1300" kern="0" spc="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1*10/100Mbps</a:t>
            </a:r>
            <a:r>
              <a:rPr sz="1300" kern="0" spc="10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 </a:t>
            </a:r>
            <a:r>
              <a:rPr sz="1300" kern="0" spc="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LAN/WAN</a:t>
            </a:r>
            <a:r>
              <a:rPr sz="1300" kern="0" spc="11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 </a:t>
            </a:r>
            <a:r>
              <a:rPr sz="1300" kern="0" spc="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Rj4</a:t>
            </a:r>
            <a:r>
              <a:rPr sz="1300" kern="0" spc="-1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5</a:t>
            </a:r>
            <a:r>
              <a:rPr sz="1300" kern="0" spc="12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 </a:t>
            </a:r>
            <a:r>
              <a:rPr sz="1300" kern="0" spc="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Ethernet</a:t>
            </a:r>
            <a:r>
              <a:rPr sz="1300" kern="0" spc="11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 </a:t>
            </a:r>
            <a:r>
              <a:rPr sz="1300" kern="0" spc="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Port</a:t>
            </a:r>
            <a:endParaRPr lang="Arial" altLang="Arial" sz="1300" dirty="0"/>
          </a:p>
        </p:txBody>
      </p:sp>
      <p:sp>
        <p:nvSpPr>
          <p:cNvPr id="72" name="textbox 72"/>
          <p:cNvSpPr/>
          <p:nvPr/>
        </p:nvSpPr>
        <p:spPr>
          <a:xfrm>
            <a:off x="6439727" y="6660522"/>
            <a:ext cx="1973579" cy="274954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78174"/>
              </a:lnSpc>
              <a:tabLst/>
            </a:pPr>
            <a:endParaRPr lang="Arial" altLang="Arial" sz="100" dirty="0"/>
          </a:p>
          <a:p>
            <a:pPr marL="12700" algn="l" rtl="0" eaLnBrk="0">
              <a:lnSpc>
                <a:spcPct val="82000"/>
              </a:lnSpc>
              <a:tabLst/>
            </a:pPr>
            <a:r>
              <a:rPr sz="2000" b="1" kern="0" spc="0" dirty="0">
                <a:solidFill>
                  <a:srgbClr val="0C78DD">
                    <a:alpha val="100000"/>
                  </a:srgbClr>
                </a:solidFill>
                <a:latin typeface="Nirmala UI"/>
                <a:ea typeface="Nirmala UI"/>
                <a:cs typeface="Nirmala UI"/>
              </a:rPr>
              <a:t>CF</a:t>
            </a:r>
            <a:r>
              <a:rPr sz="2000" b="1" kern="0" spc="210" dirty="0">
                <a:solidFill>
                  <a:srgbClr val="0C78DD">
                    <a:alpha val="100000"/>
                  </a:srgbClr>
                </a:solidFill>
                <a:latin typeface="Nirmala UI"/>
                <a:ea typeface="Nirmala UI"/>
                <a:cs typeface="Nirmala UI"/>
              </a:rPr>
              <a:t>-</a:t>
            </a:r>
            <a:r>
              <a:rPr sz="2000" b="1" kern="0" spc="0" dirty="0">
                <a:solidFill>
                  <a:srgbClr val="0C78DD">
                    <a:alpha val="100000"/>
                  </a:srgbClr>
                </a:solidFill>
                <a:latin typeface="Nirmala UI"/>
                <a:ea typeface="Nirmala UI"/>
                <a:cs typeface="Nirmala UI"/>
              </a:rPr>
              <a:t>WR</a:t>
            </a:r>
            <a:r>
              <a:rPr sz="2000" b="1" kern="0" spc="210" dirty="0">
                <a:solidFill>
                  <a:srgbClr val="0C78DD">
                    <a:alpha val="100000"/>
                  </a:srgbClr>
                </a:solidFill>
                <a:latin typeface="Nirmala UI"/>
                <a:ea typeface="Nirmala UI"/>
                <a:cs typeface="Nirmala UI"/>
              </a:rPr>
              <a:t>304</a:t>
            </a:r>
            <a:r>
              <a:rPr sz="2000" b="1" kern="0" spc="0" dirty="0">
                <a:solidFill>
                  <a:srgbClr val="0C78DD">
                    <a:alpha val="100000"/>
                  </a:srgbClr>
                </a:solidFill>
                <a:latin typeface="Nirmala UI"/>
                <a:ea typeface="Nirmala UI"/>
                <a:cs typeface="Nirmala UI"/>
              </a:rPr>
              <a:t>S</a:t>
            </a:r>
            <a:r>
              <a:rPr sz="2000" b="1" kern="0" spc="210" dirty="0">
                <a:solidFill>
                  <a:srgbClr val="0C78DD">
                    <a:alpha val="100000"/>
                  </a:srgbClr>
                </a:solidFill>
                <a:latin typeface="Nirmala UI"/>
                <a:ea typeface="Nirmala UI"/>
                <a:cs typeface="Nirmala UI"/>
              </a:rPr>
              <a:t> </a:t>
            </a:r>
            <a:r>
              <a:rPr sz="2000" b="1" kern="0" spc="0" dirty="0">
                <a:solidFill>
                  <a:srgbClr val="0C78DD">
                    <a:alpha val="100000"/>
                  </a:srgbClr>
                </a:solidFill>
                <a:latin typeface="Nirmala UI"/>
                <a:ea typeface="Nirmala UI"/>
                <a:cs typeface="Nirmala UI"/>
              </a:rPr>
              <a:t>V</a:t>
            </a:r>
            <a:r>
              <a:rPr sz="2000" b="1" kern="0" spc="210" dirty="0">
                <a:solidFill>
                  <a:srgbClr val="0C78DD">
                    <a:alpha val="100000"/>
                  </a:srgbClr>
                </a:solidFill>
                <a:latin typeface="Nirmala UI"/>
                <a:ea typeface="Nirmala UI"/>
                <a:cs typeface="Nirmala UI"/>
              </a:rPr>
              <a:t>2</a:t>
            </a:r>
            <a:endParaRPr lang="Nirmala UI" altLang="Nirmala UI" sz="2000" dirty="0"/>
          </a:p>
        </p:txBody>
      </p:sp>
      <p:sp>
        <p:nvSpPr>
          <p:cNvPr id="74" name="textbox 74"/>
          <p:cNvSpPr/>
          <p:nvPr/>
        </p:nvSpPr>
        <p:spPr>
          <a:xfrm>
            <a:off x="3425985" y="11592535"/>
            <a:ext cx="2110104" cy="189864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1734"/>
              </a:lnSpc>
              <a:tabLst/>
            </a:pPr>
            <a:endParaRPr lang="Arial" altLang="Arial" sz="100" dirty="0"/>
          </a:p>
          <a:p>
            <a:pPr marL="12700" algn="l" rtl="0" eaLnBrk="0">
              <a:lnSpc>
                <a:spcPct val="83000"/>
              </a:lnSpc>
              <a:tabLst/>
            </a:pPr>
            <a:r>
              <a:rPr sz="1300" kern="0" spc="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Plastic</a:t>
            </a:r>
            <a:r>
              <a:rPr sz="1300" kern="0" spc="4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 </a:t>
            </a:r>
            <a:r>
              <a:rPr sz="1300" kern="0" spc="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Case</a:t>
            </a:r>
            <a:r>
              <a:rPr sz="1300" kern="0" spc="9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 </a:t>
            </a:r>
            <a:r>
              <a:rPr sz="1300" kern="0" spc="4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(</a:t>
            </a:r>
            <a:r>
              <a:rPr sz="1300" kern="0" spc="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ABS</a:t>
            </a:r>
            <a:r>
              <a:rPr sz="1300" kern="0" spc="11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 </a:t>
            </a:r>
            <a:r>
              <a:rPr sz="1300" kern="0" spc="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Material</a:t>
            </a:r>
            <a:r>
              <a:rPr sz="1300" kern="0" spc="4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)</a:t>
            </a:r>
            <a:endParaRPr lang="Arial" altLang="Arial" sz="1300" dirty="0"/>
          </a:p>
        </p:txBody>
      </p:sp>
      <p:sp>
        <p:nvSpPr>
          <p:cNvPr id="76" name="textbox 76"/>
          <p:cNvSpPr/>
          <p:nvPr/>
        </p:nvSpPr>
        <p:spPr>
          <a:xfrm>
            <a:off x="3425985" y="10344795"/>
            <a:ext cx="1637664" cy="187960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0070"/>
              </a:lnSpc>
              <a:tabLst/>
            </a:pPr>
            <a:endParaRPr lang="Arial" altLang="Arial" sz="100" dirty="0"/>
          </a:p>
          <a:p>
            <a:pPr marL="12700" algn="l" rtl="0" eaLnBrk="0">
              <a:lnSpc>
                <a:spcPct val="82000"/>
              </a:lnSpc>
              <a:tabLst/>
            </a:pPr>
            <a:r>
              <a:rPr sz="1300" kern="0" spc="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Power</a:t>
            </a:r>
            <a:r>
              <a:rPr sz="1300" kern="0" spc="1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,</a:t>
            </a:r>
            <a:r>
              <a:rPr sz="1300" kern="0" spc="11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 </a:t>
            </a:r>
            <a:r>
              <a:rPr sz="1300" kern="0" spc="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Network</a:t>
            </a:r>
            <a:r>
              <a:rPr sz="1300" kern="0" spc="1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, </a:t>
            </a:r>
            <a:r>
              <a:rPr sz="1300" kern="0" spc="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WiFi</a:t>
            </a:r>
            <a:endParaRPr lang="Arial" altLang="Arial" sz="1300" dirty="0"/>
          </a:p>
        </p:txBody>
      </p:sp>
      <p:sp>
        <p:nvSpPr>
          <p:cNvPr id="78" name="textbox 78"/>
          <p:cNvSpPr/>
          <p:nvPr/>
        </p:nvSpPr>
        <p:spPr>
          <a:xfrm>
            <a:off x="3428705" y="8192237"/>
            <a:ext cx="1282700" cy="189864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1733"/>
              </a:lnSpc>
              <a:tabLst/>
            </a:pPr>
            <a:endParaRPr lang="Arial" altLang="Arial" sz="100" dirty="0"/>
          </a:p>
          <a:p>
            <a:pPr marL="12700" algn="l" rtl="0" eaLnBrk="0">
              <a:lnSpc>
                <a:spcPct val="83000"/>
              </a:lnSpc>
              <a:tabLst/>
            </a:pPr>
            <a:r>
              <a:rPr sz="1300" kern="0" spc="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IEEE802.11b/g/n</a:t>
            </a:r>
            <a:endParaRPr lang="Arial" altLang="Arial" sz="1300" dirty="0"/>
          </a:p>
        </p:txBody>
      </p:sp>
      <p:sp>
        <p:nvSpPr>
          <p:cNvPr id="80" name="textbox 80"/>
          <p:cNvSpPr/>
          <p:nvPr/>
        </p:nvSpPr>
        <p:spPr>
          <a:xfrm>
            <a:off x="3431426" y="9735122"/>
            <a:ext cx="1481455" cy="189229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8609"/>
              </a:lnSpc>
              <a:tabLst/>
            </a:pPr>
            <a:endParaRPr lang="Arial" altLang="Arial" sz="100" dirty="0"/>
          </a:p>
          <a:p>
            <a:pPr marL="12700" algn="l" rtl="0" eaLnBrk="0">
              <a:lnSpc>
                <a:spcPct val="82000"/>
              </a:lnSpc>
              <a:tabLst/>
            </a:pPr>
            <a:r>
              <a:rPr sz="1300" kern="0" spc="2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1*</a:t>
            </a:r>
            <a:r>
              <a:rPr sz="1300" kern="0" spc="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WPS</a:t>
            </a:r>
            <a:r>
              <a:rPr sz="1300" kern="0" spc="2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/</a:t>
            </a:r>
            <a:r>
              <a:rPr sz="1300" kern="0" spc="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RST</a:t>
            </a:r>
            <a:r>
              <a:rPr sz="1300" kern="0" spc="10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 </a:t>
            </a:r>
            <a:r>
              <a:rPr sz="1300" kern="0" spc="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Button</a:t>
            </a:r>
            <a:endParaRPr lang="Arial" altLang="Arial" sz="1300" dirty="0"/>
          </a:p>
        </p:txBody>
      </p:sp>
      <p:sp>
        <p:nvSpPr>
          <p:cNvPr id="82" name="textbox 82"/>
          <p:cNvSpPr/>
          <p:nvPr/>
        </p:nvSpPr>
        <p:spPr>
          <a:xfrm>
            <a:off x="956859" y="8192577"/>
            <a:ext cx="1412239" cy="189229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8609"/>
              </a:lnSpc>
              <a:tabLst/>
            </a:pPr>
            <a:endParaRPr lang="Arial" altLang="Arial" sz="100" dirty="0"/>
          </a:p>
          <a:p>
            <a:pPr marL="12700" algn="l" rtl="0" eaLnBrk="0">
              <a:lnSpc>
                <a:spcPct val="82000"/>
              </a:lnSpc>
              <a:tabLst/>
            </a:pPr>
            <a:r>
              <a:rPr sz="1300" kern="0" spc="2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Wireless </a:t>
            </a:r>
            <a:r>
              <a:rPr sz="1300" kern="0" spc="1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Standard</a:t>
            </a:r>
            <a:endParaRPr lang="Arial" altLang="Arial" sz="1300" dirty="0"/>
          </a:p>
        </p:txBody>
      </p:sp>
      <p:sp>
        <p:nvSpPr>
          <p:cNvPr id="84" name="textbox 84"/>
          <p:cNvSpPr/>
          <p:nvPr/>
        </p:nvSpPr>
        <p:spPr>
          <a:xfrm>
            <a:off x="968250" y="9129699"/>
            <a:ext cx="1164589" cy="186689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8749"/>
              </a:lnSpc>
              <a:tabLst/>
            </a:pPr>
            <a:endParaRPr lang="Arial" altLang="Arial" sz="100" dirty="0"/>
          </a:p>
          <a:p>
            <a:pPr marL="12700" algn="l" rtl="0" eaLnBrk="0">
              <a:lnSpc>
                <a:spcPct val="81000"/>
              </a:lnSpc>
              <a:tabLst/>
            </a:pPr>
            <a:r>
              <a:rPr sz="1300" kern="0" spc="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RF</a:t>
            </a:r>
            <a:r>
              <a:rPr sz="1300" kern="0" spc="11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 </a:t>
            </a:r>
            <a:r>
              <a:rPr sz="1300" kern="0" spc="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Parameters</a:t>
            </a:r>
            <a:endParaRPr lang="Arial" altLang="Arial" sz="1300" dirty="0"/>
          </a:p>
        </p:txBody>
      </p:sp>
      <p:sp>
        <p:nvSpPr>
          <p:cNvPr id="86" name="textbox 86"/>
          <p:cNvSpPr/>
          <p:nvPr/>
        </p:nvSpPr>
        <p:spPr>
          <a:xfrm>
            <a:off x="3425475" y="7586133"/>
            <a:ext cx="873125" cy="187325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78570"/>
              </a:lnSpc>
              <a:tabLst/>
            </a:pPr>
            <a:endParaRPr lang="Arial" altLang="Arial" sz="100" dirty="0"/>
          </a:p>
          <a:p>
            <a:pPr marL="12700" algn="l" rtl="0" eaLnBrk="0">
              <a:lnSpc>
                <a:spcPct val="82000"/>
              </a:lnSpc>
              <a:tabLst/>
            </a:pPr>
            <a:r>
              <a:rPr sz="1300" kern="0" spc="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MT</a:t>
            </a:r>
            <a:r>
              <a:rPr sz="1300" kern="0" spc="1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7628</a:t>
            </a:r>
            <a:r>
              <a:rPr sz="1300" kern="0" spc="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KN</a:t>
            </a:r>
            <a:endParaRPr lang="Arial" altLang="Arial" sz="1300" dirty="0"/>
          </a:p>
        </p:txBody>
      </p:sp>
      <p:sp>
        <p:nvSpPr>
          <p:cNvPr id="88" name="textbox 88"/>
          <p:cNvSpPr/>
          <p:nvPr/>
        </p:nvSpPr>
        <p:spPr>
          <a:xfrm>
            <a:off x="967910" y="10041320"/>
            <a:ext cx="645794" cy="187960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1345"/>
              </a:lnSpc>
              <a:tabLst/>
            </a:pPr>
            <a:endParaRPr lang="Arial" altLang="Arial" sz="100" dirty="0"/>
          </a:p>
          <a:p>
            <a:pPr marL="12700" algn="l" rtl="0" eaLnBrk="0">
              <a:lnSpc>
                <a:spcPct val="82000"/>
              </a:lnSpc>
              <a:tabLst/>
            </a:pPr>
            <a:r>
              <a:rPr sz="1300" kern="0" spc="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Physical</a:t>
            </a:r>
            <a:endParaRPr lang="Arial" altLang="Arial" sz="1300" dirty="0"/>
          </a:p>
        </p:txBody>
      </p:sp>
      <p:sp>
        <p:nvSpPr>
          <p:cNvPr id="90" name="textbox 90"/>
          <p:cNvSpPr/>
          <p:nvPr/>
        </p:nvSpPr>
        <p:spPr>
          <a:xfrm>
            <a:off x="963319" y="7584944"/>
            <a:ext cx="593725" cy="189864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2158"/>
              </a:lnSpc>
              <a:tabLst/>
            </a:pPr>
            <a:endParaRPr lang="Arial" altLang="Arial" sz="100" dirty="0"/>
          </a:p>
          <a:p>
            <a:pPr marL="12700" algn="l" rtl="0" eaLnBrk="0">
              <a:lnSpc>
                <a:spcPct val="83000"/>
              </a:lnSpc>
              <a:tabLst/>
            </a:pPr>
            <a:r>
              <a:rPr sz="1300" kern="0" spc="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Chipset</a:t>
            </a:r>
            <a:endParaRPr lang="Arial" altLang="Arial" sz="1300" dirty="0"/>
          </a:p>
        </p:txBody>
      </p:sp>
      <p:sp>
        <p:nvSpPr>
          <p:cNvPr id="92" name="textbox 92"/>
          <p:cNvSpPr/>
          <p:nvPr/>
        </p:nvSpPr>
        <p:spPr>
          <a:xfrm>
            <a:off x="970630" y="10345135"/>
            <a:ext cx="664209" cy="186689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8749"/>
              </a:lnSpc>
              <a:tabLst/>
            </a:pPr>
            <a:endParaRPr lang="Arial" altLang="Arial" sz="100" dirty="0"/>
          </a:p>
          <a:p>
            <a:pPr marL="12700" algn="l" rtl="0" eaLnBrk="0">
              <a:lnSpc>
                <a:spcPct val="81000"/>
              </a:lnSpc>
              <a:tabLst/>
            </a:pPr>
            <a:r>
              <a:rPr sz="1300" kern="0" spc="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Indicator</a:t>
            </a:r>
            <a:endParaRPr lang="Arial" altLang="Arial" sz="1300" dirty="0"/>
          </a:p>
        </p:txBody>
      </p:sp>
      <p:sp>
        <p:nvSpPr>
          <p:cNvPr id="94" name="textbox 94"/>
          <p:cNvSpPr/>
          <p:nvPr/>
        </p:nvSpPr>
        <p:spPr>
          <a:xfrm>
            <a:off x="2328580" y="6687483"/>
            <a:ext cx="584834" cy="157479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6256"/>
              </a:lnSpc>
              <a:tabLst/>
            </a:pPr>
            <a:endParaRPr lang="Arial" altLang="Arial" sz="100" dirty="0"/>
          </a:p>
          <a:p>
            <a:pPr marL="12700" algn="l" rtl="0" eaLnBrk="0">
              <a:lnSpc>
                <a:spcPct val="86000"/>
              </a:lnSpc>
              <a:tabLst/>
            </a:pPr>
            <a:r>
              <a:rPr sz="1000" kern="0" spc="30" dirty="0">
                <a:solidFill>
                  <a:srgbClr val="53A0E6">
                    <a:alpha val="100000"/>
                  </a:srgbClr>
                </a:solidFill>
                <a:latin typeface="Arial"/>
                <a:ea typeface="Arial"/>
                <a:cs typeface="Arial"/>
              </a:rPr>
              <a:t>Repeater</a:t>
            </a:r>
            <a:endParaRPr lang="Arial" altLang="Arial" sz="1000" dirty="0"/>
          </a:p>
        </p:txBody>
      </p:sp>
      <p:sp>
        <p:nvSpPr>
          <p:cNvPr id="96" name="textbox 96"/>
          <p:cNvSpPr/>
          <p:nvPr/>
        </p:nvSpPr>
        <p:spPr>
          <a:xfrm>
            <a:off x="967230" y="9737502"/>
            <a:ext cx="504825" cy="186689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8749"/>
              </a:lnSpc>
              <a:tabLst/>
            </a:pPr>
            <a:endParaRPr lang="Arial" altLang="Arial" sz="100" dirty="0"/>
          </a:p>
          <a:p>
            <a:pPr marL="12700" algn="l" rtl="0" eaLnBrk="0">
              <a:lnSpc>
                <a:spcPct val="81000"/>
              </a:lnSpc>
              <a:tabLst/>
            </a:pPr>
            <a:r>
              <a:rPr sz="1300" kern="0" spc="-1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Button</a:t>
            </a:r>
            <a:endParaRPr lang="Arial" altLang="Arial" sz="1300" dirty="0"/>
          </a:p>
        </p:txBody>
      </p:sp>
      <p:sp>
        <p:nvSpPr>
          <p:cNvPr id="98" name="textbox 98"/>
          <p:cNvSpPr/>
          <p:nvPr/>
        </p:nvSpPr>
        <p:spPr>
          <a:xfrm>
            <a:off x="967910" y="10788704"/>
            <a:ext cx="496569" cy="186689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8749"/>
              </a:lnSpc>
              <a:tabLst/>
            </a:pPr>
            <a:endParaRPr lang="Arial" altLang="Arial" sz="100" dirty="0"/>
          </a:p>
          <a:p>
            <a:pPr marL="12700" algn="l" rtl="0" eaLnBrk="0">
              <a:lnSpc>
                <a:spcPct val="81000"/>
              </a:lnSpc>
              <a:tabLst/>
            </a:pPr>
            <a:r>
              <a:rPr sz="1300" kern="0" spc="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Power</a:t>
            </a:r>
            <a:endParaRPr lang="Arial" altLang="Arial" sz="1300" dirty="0"/>
          </a:p>
        </p:txBody>
      </p:sp>
      <p:sp>
        <p:nvSpPr>
          <p:cNvPr id="100" name="path"/>
          <p:cNvSpPr/>
          <p:nvPr/>
        </p:nvSpPr>
        <p:spPr>
          <a:xfrm>
            <a:off x="6441845" y="720532"/>
            <a:ext cx="228955" cy="228955"/>
          </a:xfrm>
          <a:custGeom>
            <a:avLst/>
            <a:gdLst/>
            <a:ahLst/>
            <a:cxnLst/>
            <a:rect l="0" t="0" r="0" b="0"/>
            <a:pathLst>
              <a:path w="360" h="360">
                <a:moveTo>
                  <a:pt x="180" y="0"/>
                </a:moveTo>
                <a:cubicBezTo>
                  <a:pt x="210" y="0"/>
                  <a:pt x="240" y="7"/>
                  <a:pt x="269" y="23"/>
                </a:cubicBezTo>
                <a:cubicBezTo>
                  <a:pt x="297" y="38"/>
                  <a:pt x="320" y="61"/>
                  <a:pt x="336" y="89"/>
                </a:cubicBezTo>
                <a:cubicBezTo>
                  <a:pt x="352" y="118"/>
                  <a:pt x="360" y="149"/>
                  <a:pt x="360" y="180"/>
                </a:cubicBezTo>
                <a:cubicBezTo>
                  <a:pt x="360" y="211"/>
                  <a:pt x="352" y="241"/>
                  <a:pt x="336" y="269"/>
                </a:cubicBezTo>
                <a:cubicBezTo>
                  <a:pt x="320" y="298"/>
                  <a:pt x="298" y="320"/>
                  <a:pt x="270" y="336"/>
                </a:cubicBezTo>
                <a:cubicBezTo>
                  <a:pt x="241" y="352"/>
                  <a:pt x="211" y="360"/>
                  <a:pt x="180" y="360"/>
                </a:cubicBezTo>
                <a:cubicBezTo>
                  <a:pt x="149" y="360"/>
                  <a:pt x="119" y="352"/>
                  <a:pt x="90" y="336"/>
                </a:cubicBezTo>
                <a:cubicBezTo>
                  <a:pt x="62" y="320"/>
                  <a:pt x="39" y="298"/>
                  <a:pt x="23" y="269"/>
                </a:cubicBezTo>
                <a:cubicBezTo>
                  <a:pt x="7" y="241"/>
                  <a:pt x="0" y="211"/>
                  <a:pt x="0" y="180"/>
                </a:cubicBezTo>
                <a:cubicBezTo>
                  <a:pt x="0" y="149"/>
                  <a:pt x="8" y="118"/>
                  <a:pt x="24" y="89"/>
                </a:cubicBezTo>
                <a:cubicBezTo>
                  <a:pt x="40" y="61"/>
                  <a:pt x="62" y="38"/>
                  <a:pt x="91" y="23"/>
                </a:cubicBezTo>
                <a:cubicBezTo>
                  <a:pt x="120" y="7"/>
                  <a:pt x="150" y="0"/>
                  <a:pt x="180" y="0"/>
                </a:cubicBezTo>
                <a:moveTo>
                  <a:pt x="180" y="29"/>
                </a:moveTo>
                <a:cubicBezTo>
                  <a:pt x="155" y="29"/>
                  <a:pt x="130" y="36"/>
                  <a:pt x="106" y="49"/>
                </a:cubicBezTo>
                <a:cubicBezTo>
                  <a:pt x="82" y="62"/>
                  <a:pt x="63" y="80"/>
                  <a:pt x="50" y="105"/>
                </a:cubicBezTo>
                <a:cubicBezTo>
                  <a:pt x="36" y="129"/>
                  <a:pt x="29" y="154"/>
                  <a:pt x="29" y="180"/>
                </a:cubicBezTo>
                <a:cubicBezTo>
                  <a:pt x="29" y="206"/>
                  <a:pt x="36" y="231"/>
                  <a:pt x="49" y="255"/>
                </a:cubicBezTo>
                <a:cubicBezTo>
                  <a:pt x="63" y="278"/>
                  <a:pt x="81" y="297"/>
                  <a:pt x="105" y="310"/>
                </a:cubicBezTo>
                <a:cubicBezTo>
                  <a:pt x="129" y="324"/>
                  <a:pt x="154" y="330"/>
                  <a:pt x="180" y="330"/>
                </a:cubicBezTo>
                <a:cubicBezTo>
                  <a:pt x="206" y="330"/>
                  <a:pt x="231" y="324"/>
                  <a:pt x="255" y="310"/>
                </a:cubicBezTo>
                <a:cubicBezTo>
                  <a:pt x="279" y="297"/>
                  <a:pt x="297" y="278"/>
                  <a:pt x="310" y="255"/>
                </a:cubicBezTo>
                <a:cubicBezTo>
                  <a:pt x="324" y="231"/>
                  <a:pt x="330" y="206"/>
                  <a:pt x="330" y="180"/>
                </a:cubicBezTo>
                <a:cubicBezTo>
                  <a:pt x="330" y="154"/>
                  <a:pt x="323" y="129"/>
                  <a:pt x="310" y="105"/>
                </a:cubicBezTo>
                <a:cubicBezTo>
                  <a:pt x="297" y="80"/>
                  <a:pt x="278" y="62"/>
                  <a:pt x="254" y="49"/>
                </a:cubicBezTo>
                <a:cubicBezTo>
                  <a:pt x="230" y="36"/>
                  <a:pt x="205" y="29"/>
                  <a:pt x="180" y="29"/>
                </a:cubicBezTo>
                <a:moveTo>
                  <a:pt x="101" y="279"/>
                </a:moveTo>
                <a:lnTo>
                  <a:pt x="101" y="86"/>
                </a:lnTo>
                <a:lnTo>
                  <a:pt x="167" y="86"/>
                </a:lnTo>
                <a:cubicBezTo>
                  <a:pt x="190" y="86"/>
                  <a:pt x="207" y="87"/>
                  <a:pt x="217" y="91"/>
                </a:cubicBezTo>
                <a:cubicBezTo>
                  <a:pt x="227" y="95"/>
                  <a:pt x="235" y="101"/>
                  <a:pt x="241" y="110"/>
                </a:cubicBezTo>
                <a:cubicBezTo>
                  <a:pt x="247" y="119"/>
                  <a:pt x="250" y="128"/>
                  <a:pt x="250" y="138"/>
                </a:cubicBezTo>
                <a:cubicBezTo>
                  <a:pt x="250" y="152"/>
                  <a:pt x="245" y="165"/>
                  <a:pt x="235" y="175"/>
                </a:cubicBezTo>
                <a:cubicBezTo>
                  <a:pt x="225" y="186"/>
                  <a:pt x="212" y="191"/>
                  <a:pt x="195" y="193"/>
                </a:cubicBezTo>
                <a:cubicBezTo>
                  <a:pt x="202" y="196"/>
                  <a:pt x="207" y="199"/>
                  <a:pt x="211" y="203"/>
                </a:cubicBezTo>
                <a:cubicBezTo>
                  <a:pt x="219" y="211"/>
                  <a:pt x="229" y="223"/>
                  <a:pt x="240" y="241"/>
                </a:cubicBezTo>
                <a:lnTo>
                  <a:pt x="264" y="279"/>
                </a:lnTo>
                <a:lnTo>
                  <a:pt x="226" y="279"/>
                </a:lnTo>
                <a:lnTo>
                  <a:pt x="208" y="249"/>
                </a:lnTo>
                <a:cubicBezTo>
                  <a:pt x="195" y="225"/>
                  <a:pt x="184" y="210"/>
                  <a:pt x="176" y="204"/>
                </a:cubicBezTo>
                <a:cubicBezTo>
                  <a:pt x="170" y="199"/>
                  <a:pt x="162" y="197"/>
                  <a:pt x="151" y="197"/>
                </a:cubicBezTo>
                <a:lnTo>
                  <a:pt x="132" y="197"/>
                </a:lnTo>
                <a:lnTo>
                  <a:pt x="132" y="279"/>
                </a:lnTo>
                <a:lnTo>
                  <a:pt x="101" y="279"/>
                </a:lnTo>
                <a:close/>
                <a:moveTo>
                  <a:pt x="132" y="170"/>
                </a:moveTo>
                <a:lnTo>
                  <a:pt x="170" y="170"/>
                </a:lnTo>
                <a:cubicBezTo>
                  <a:pt x="188" y="170"/>
                  <a:pt x="201" y="168"/>
                  <a:pt x="207" y="162"/>
                </a:cubicBezTo>
                <a:cubicBezTo>
                  <a:pt x="214" y="157"/>
                  <a:pt x="217" y="150"/>
                  <a:pt x="217" y="141"/>
                </a:cubicBezTo>
                <a:cubicBezTo>
                  <a:pt x="217" y="135"/>
                  <a:pt x="216" y="130"/>
                  <a:pt x="212" y="125"/>
                </a:cubicBezTo>
                <a:cubicBezTo>
                  <a:pt x="209" y="121"/>
                  <a:pt x="205" y="118"/>
                  <a:pt x="199" y="115"/>
                </a:cubicBezTo>
                <a:cubicBezTo>
                  <a:pt x="193" y="113"/>
                  <a:pt x="183" y="112"/>
                  <a:pt x="168" y="112"/>
                </a:cubicBezTo>
                <a:lnTo>
                  <a:pt x="132" y="112"/>
                </a:lnTo>
                <a:lnTo>
                  <a:pt x="132" y="170"/>
                </a:lnTo>
                <a:close/>
              </a:path>
            </a:pathLst>
          </a:custGeom>
          <a:solidFill>
            <a:srgbClr val="FEFEFE">
              <a:alpha val="100000"/>
            </a:srgbClr>
          </a:solidFill>
          <a:ln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102" name="textbox 102"/>
          <p:cNvSpPr/>
          <p:nvPr/>
        </p:nvSpPr>
        <p:spPr>
          <a:xfrm>
            <a:off x="963319" y="11593214"/>
            <a:ext cx="414019" cy="189229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8611"/>
              </a:lnSpc>
              <a:tabLst/>
            </a:pPr>
            <a:endParaRPr lang="Arial" altLang="Arial" sz="100" dirty="0"/>
          </a:p>
          <a:p>
            <a:pPr marL="12700" algn="l" rtl="0" eaLnBrk="0">
              <a:lnSpc>
                <a:spcPct val="82000"/>
              </a:lnSpc>
              <a:tabLst/>
            </a:pPr>
            <a:r>
              <a:rPr sz="1300" kern="0" spc="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Case</a:t>
            </a:r>
            <a:endParaRPr lang="Arial" altLang="Arial" sz="1300" dirty="0"/>
          </a:p>
        </p:txBody>
      </p:sp>
      <p:sp>
        <p:nvSpPr>
          <p:cNvPr id="104" name="textbox 104"/>
          <p:cNvSpPr/>
          <p:nvPr/>
        </p:nvSpPr>
        <p:spPr>
          <a:xfrm>
            <a:off x="1648139" y="10041320"/>
            <a:ext cx="409575" cy="186689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8749"/>
              </a:lnSpc>
              <a:tabLst/>
            </a:pPr>
            <a:endParaRPr lang="Arial" altLang="Arial" sz="100" dirty="0"/>
          </a:p>
          <a:p>
            <a:pPr marL="12700" algn="l" rtl="0" eaLnBrk="0">
              <a:lnSpc>
                <a:spcPct val="81000"/>
              </a:lnSpc>
              <a:tabLst/>
            </a:pPr>
            <a:r>
              <a:rPr sz="1300" kern="0" spc="-10" dirty="0">
                <a:solidFill>
                  <a:srgbClr val="000000">
                    <a:alpha val="100000"/>
                  </a:srgbClr>
                </a:solidFill>
                <a:latin typeface="Arial"/>
                <a:ea typeface="Arial"/>
                <a:cs typeface="Arial"/>
              </a:rPr>
              <a:t>Ports</a:t>
            </a:r>
            <a:endParaRPr lang="Arial" altLang="Arial" sz="1300" dirty="0"/>
          </a:p>
        </p:txBody>
      </p:sp>
      <p:sp>
        <p:nvSpPr>
          <p:cNvPr id="106" name="textbox 106"/>
          <p:cNvSpPr/>
          <p:nvPr/>
        </p:nvSpPr>
        <p:spPr>
          <a:xfrm>
            <a:off x="3357569" y="6687483"/>
            <a:ext cx="431165" cy="154939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2598"/>
              </a:lnSpc>
              <a:tabLst/>
            </a:pPr>
            <a:endParaRPr lang="Arial" altLang="Arial" sz="100" dirty="0"/>
          </a:p>
          <a:p>
            <a:pPr marL="12700" algn="l" rtl="0" eaLnBrk="0">
              <a:lnSpc>
                <a:spcPct val="85000"/>
              </a:lnSpc>
              <a:tabLst/>
            </a:pPr>
            <a:r>
              <a:rPr sz="1000" kern="0" spc="20" dirty="0">
                <a:solidFill>
                  <a:srgbClr val="53A0E6">
                    <a:alpha val="100000"/>
                  </a:srgbClr>
                </a:solidFill>
                <a:latin typeface="Arial"/>
                <a:ea typeface="Arial"/>
                <a:cs typeface="Arial"/>
              </a:rPr>
              <a:t>Router</a:t>
            </a:r>
            <a:endParaRPr lang="Arial" altLang="Arial" sz="1000" dirty="0"/>
          </a:p>
        </p:txBody>
      </p:sp>
      <p:sp>
        <p:nvSpPr>
          <p:cNvPr id="108" name="textbox 108"/>
          <p:cNvSpPr/>
          <p:nvPr/>
        </p:nvSpPr>
        <p:spPr>
          <a:xfrm>
            <a:off x="1559843" y="6687483"/>
            <a:ext cx="210184" cy="154939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2395"/>
              </a:lnSpc>
              <a:tabLst/>
            </a:pPr>
            <a:endParaRPr lang="Arial" altLang="Arial" sz="100" dirty="0"/>
          </a:p>
          <a:p>
            <a:pPr marL="12700" algn="l" rtl="0" eaLnBrk="0">
              <a:lnSpc>
                <a:spcPct val="85000"/>
              </a:lnSpc>
              <a:tabLst/>
            </a:pPr>
            <a:r>
              <a:rPr sz="1000" kern="0" spc="50" dirty="0">
                <a:solidFill>
                  <a:srgbClr val="53A0E6">
                    <a:alpha val="100000"/>
                  </a:srgbClr>
                </a:solidFill>
                <a:latin typeface="Arial"/>
                <a:ea typeface="Arial"/>
                <a:cs typeface="Arial"/>
              </a:rPr>
              <a:t>AP</a:t>
            </a:r>
            <a:endParaRPr lang="Arial" altLang="Arial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satMod val="110000"/>
                <a:lum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satMod val="105000"/>
                <a:lum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shade val="94000"/>
              </a:schemeClr>
            </a:gs>
            <a:gs pos="50000">
              <a:schemeClr val="phClr">
                <a:lumMod val="110000"/>
                <a:satMod val="100000"/>
                <a:tint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ap:Properties xmlns:vt="http://schemas.openxmlformats.org/officeDocument/2006/docPropsVTypes" xmlns:ap="http://schemas.openxmlformats.org/officeDocument/2006/extended-properties">
  <ap:Application>Adobe Illustrator CC 22.1 (Windows)</ap:Application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CF-WR304S V2</dc:title>
  <dc:creator>Administrator</dc:creator>
  <dcterms:created xsi:type="dcterms:W3CDTF">2023-09-28T14:56:31Z</dcterms:creat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O">
    <vt:lpwstr>wqlLaW5nc29mdCBQREYgdG8gV1BTIDkw</vt:lpwstr>
  </property>
  <property fmtid="{D5CDD505-2E9C-101B-9397-08002B2CF9AE}" pid="3" name="Created">
    <vt:filetime>2023-11-02T18:02:01</vt:filetime>
  </property>
</Properties>
</file>